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handoutMasterIdLst>
    <p:handoutMasterId r:id="rId26"/>
  </p:handoutMasterIdLst>
  <p:sldIdLst>
    <p:sldId id="316" r:id="rId2"/>
    <p:sldId id="317" r:id="rId3"/>
    <p:sldId id="334" r:id="rId4"/>
    <p:sldId id="333" r:id="rId5"/>
    <p:sldId id="325" r:id="rId6"/>
    <p:sldId id="335" r:id="rId7"/>
    <p:sldId id="329" r:id="rId8"/>
    <p:sldId id="330" r:id="rId9"/>
    <p:sldId id="332" r:id="rId10"/>
    <p:sldId id="326" r:id="rId11"/>
    <p:sldId id="327" r:id="rId12"/>
    <p:sldId id="318" r:id="rId13"/>
    <p:sldId id="319" r:id="rId14"/>
    <p:sldId id="331" r:id="rId15"/>
    <p:sldId id="321" r:id="rId16"/>
    <p:sldId id="323" r:id="rId17"/>
    <p:sldId id="324" r:id="rId18"/>
    <p:sldId id="336" r:id="rId19"/>
    <p:sldId id="337" r:id="rId20"/>
    <p:sldId id="338" r:id="rId21"/>
    <p:sldId id="339" r:id="rId22"/>
    <p:sldId id="340" r:id="rId23"/>
    <p:sldId id="341"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B57E704-CDE9-6D4A-9DE0-5FD62A574C2F}">
          <p14:sldIdLst>
            <p14:sldId id="316"/>
            <p14:sldId id="317"/>
            <p14:sldId id="334"/>
            <p14:sldId id="333"/>
            <p14:sldId id="325"/>
            <p14:sldId id="335"/>
            <p14:sldId id="329"/>
            <p14:sldId id="330"/>
            <p14:sldId id="332"/>
            <p14:sldId id="326"/>
            <p14:sldId id="327"/>
            <p14:sldId id="318"/>
            <p14:sldId id="319"/>
            <p14:sldId id="331"/>
          </p14:sldIdLst>
        </p14:section>
        <p14:section name="Untitled Section" id="{96D38AB9-7E93-4749-B117-75B33838B763}">
          <p14:sldIdLst>
            <p14:sldId id="321"/>
            <p14:sldId id="323"/>
            <p14:sldId id="324"/>
            <p14:sldId id="336"/>
            <p14:sldId id="337"/>
            <p14:sldId id="338"/>
            <p14:sldId id="339"/>
            <p14:sldId id="340"/>
            <p14:sldId id="341"/>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F0856"/>
    <a:srgbClr val="376092"/>
    <a:srgbClr val="84B6E3"/>
    <a:srgbClr val="0F79AA"/>
    <a:srgbClr val="D7B260"/>
    <a:srgbClr val="9ABB8D"/>
    <a:srgbClr val="AB7942"/>
    <a:srgbClr val="D6EEFB"/>
    <a:srgbClr val="942092"/>
    <a:srgbClr val="E7E3D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32"/>
    <p:restoredTop sz="86671"/>
  </p:normalViewPr>
  <p:slideViewPr>
    <p:cSldViewPr snapToGrid="0" snapToObjects="1">
      <p:cViewPr varScale="1">
        <p:scale>
          <a:sx n="93" d="100"/>
          <a:sy n="93" d="100"/>
        </p:scale>
        <p:origin x="216" y="432"/>
      </p:cViewPr>
      <p:guideLst>
        <p:guide orient="horz" pos="2160"/>
        <p:guide pos="3840"/>
      </p:guideLst>
    </p:cSldViewPr>
  </p:slideViewPr>
  <p:outlineViewPr>
    <p:cViewPr>
      <p:scale>
        <a:sx n="33" d="100"/>
        <a:sy n="33" d="100"/>
      </p:scale>
      <p:origin x="0" y="-264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34" d="100"/>
          <a:sy n="134" d="100"/>
        </p:scale>
        <p:origin x="2824" y="200"/>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handoutMaster" Target="handoutMasters/handoutMaster1.xml"/><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171D752-6B79-6240-8D64-239D705770BA}" type="doc">
      <dgm:prSet loTypeId="urn:microsoft.com/office/officeart/2005/8/layout/hList1" loCatId="" qsTypeId="urn:microsoft.com/office/officeart/2005/8/quickstyle/simple4" qsCatId="simple" csTypeId="urn:microsoft.com/office/officeart/2005/8/colors/accent1_2" csCatId="accent1" phldr="1"/>
      <dgm:spPr/>
      <dgm:t>
        <a:bodyPr/>
        <a:lstStyle/>
        <a:p>
          <a:endParaRPr lang="en-US"/>
        </a:p>
      </dgm:t>
    </dgm:pt>
    <dgm:pt modelId="{C61C1447-1554-664F-B4D3-752AC87449E4}">
      <dgm:prSet phldrT="[Text]" custT="1"/>
      <dgm:spPr>
        <a:ln>
          <a:solidFill>
            <a:schemeClr val="tx1"/>
          </a:solidFill>
        </a:ln>
        <a:effectLst>
          <a:outerShdw blurRad="50800" dist="38100" dir="2700000" algn="tl" rotWithShape="0">
            <a:srgbClr val="000000">
              <a:alpha val="43000"/>
            </a:srgbClr>
          </a:outerShdw>
        </a:effectLst>
      </dgm:spPr>
      <dgm:t>
        <a:bodyPr/>
        <a:lstStyle/>
        <a:p>
          <a:r>
            <a:rPr lang="en-US" sz="1200" b="1" i="0" dirty="0" smtClean="0"/>
            <a:t>Converted</a:t>
          </a:r>
          <a:endParaRPr lang="en-US" sz="1200" b="1" i="0" dirty="0"/>
        </a:p>
      </dgm:t>
    </dgm:pt>
    <dgm:pt modelId="{7DF76F26-5D74-7F4C-B334-490C310F7AF8}" type="parTrans" cxnId="{54437BE3-48E3-AF44-9F2E-3DC71E9E8266}">
      <dgm:prSet/>
      <dgm:spPr/>
      <dgm:t>
        <a:bodyPr/>
        <a:lstStyle/>
        <a:p>
          <a:endParaRPr lang="en-US"/>
        </a:p>
      </dgm:t>
    </dgm:pt>
    <dgm:pt modelId="{EFF1FD07-1B20-9F4A-B185-B74B291BB9E4}" type="sibTrans" cxnId="{54437BE3-48E3-AF44-9F2E-3DC71E9E8266}">
      <dgm:prSet/>
      <dgm:spPr/>
      <dgm:t>
        <a:bodyPr/>
        <a:lstStyle/>
        <a:p>
          <a:endParaRPr lang="en-US"/>
        </a:p>
      </dgm:t>
    </dgm:pt>
    <dgm:pt modelId="{8E6A7D5C-5E99-E64B-863D-08FECEFA7CF9}">
      <dgm:prSet phldrT="[Text]"/>
      <dgm:spPr>
        <a:ln>
          <a:solidFill>
            <a:schemeClr val="tx1"/>
          </a:solidFill>
        </a:ln>
        <a:effectLst>
          <a:outerShdw blurRad="50800" dist="38100" dir="2700000" algn="tl" rotWithShape="0">
            <a:srgbClr val="000000">
              <a:alpha val="43000"/>
            </a:srgbClr>
          </a:outerShdw>
        </a:effectLst>
      </dgm:spPr>
      <dgm:t>
        <a:bodyPr/>
        <a:lstStyle/>
        <a:p>
          <a:r>
            <a:rPr lang="en-US" dirty="0" smtClean="0"/>
            <a:t>Core ESGF node</a:t>
          </a:r>
          <a:endParaRPr lang="en-US" dirty="0"/>
        </a:p>
      </dgm:t>
    </dgm:pt>
    <dgm:pt modelId="{0DAB73EC-7142-C344-9ADA-05E50940A918}" type="parTrans" cxnId="{70ACC143-AD24-824D-A3AA-ACE9E7FDB0FF}">
      <dgm:prSet/>
      <dgm:spPr/>
      <dgm:t>
        <a:bodyPr/>
        <a:lstStyle/>
        <a:p>
          <a:endParaRPr lang="en-US"/>
        </a:p>
      </dgm:t>
    </dgm:pt>
    <dgm:pt modelId="{46789150-72C4-4649-9C64-793A69AE5B37}" type="sibTrans" cxnId="{70ACC143-AD24-824D-A3AA-ACE9E7FDB0FF}">
      <dgm:prSet/>
      <dgm:spPr/>
      <dgm:t>
        <a:bodyPr/>
        <a:lstStyle/>
        <a:p>
          <a:endParaRPr lang="en-US"/>
        </a:p>
      </dgm:t>
    </dgm:pt>
    <dgm:pt modelId="{C5CF0D49-902F-0D42-AE18-14557CA80E08}">
      <dgm:prSet phldrT="[Text]"/>
      <dgm:spPr>
        <a:ln>
          <a:solidFill>
            <a:schemeClr val="tx1"/>
          </a:solidFill>
        </a:ln>
        <a:effectLst>
          <a:outerShdw blurRad="50800" dist="38100" dir="2700000" algn="tl" rotWithShape="0">
            <a:srgbClr val="000000">
              <a:alpha val="43000"/>
            </a:srgbClr>
          </a:outerShdw>
        </a:effectLst>
      </dgm:spPr>
      <dgm:t>
        <a:bodyPr/>
        <a:lstStyle/>
        <a:p>
          <a:r>
            <a:rPr lang="en-US" dirty="0" smtClean="0"/>
            <a:t>Postgres</a:t>
          </a:r>
          <a:endParaRPr lang="en-US" dirty="0"/>
        </a:p>
      </dgm:t>
    </dgm:pt>
    <dgm:pt modelId="{8023ABCF-9033-264F-86AE-14240700CD6D}" type="parTrans" cxnId="{A7CD1620-8653-8941-941E-103D96412CC1}">
      <dgm:prSet/>
      <dgm:spPr/>
      <dgm:t>
        <a:bodyPr/>
        <a:lstStyle/>
        <a:p>
          <a:endParaRPr lang="en-US"/>
        </a:p>
      </dgm:t>
    </dgm:pt>
    <dgm:pt modelId="{A63B7784-D1EC-9641-85B6-BBEE62E4598D}" type="sibTrans" cxnId="{A7CD1620-8653-8941-941E-103D96412CC1}">
      <dgm:prSet/>
      <dgm:spPr/>
      <dgm:t>
        <a:bodyPr/>
        <a:lstStyle/>
        <a:p>
          <a:endParaRPr lang="en-US"/>
        </a:p>
      </dgm:t>
    </dgm:pt>
    <dgm:pt modelId="{C5D2723B-08D0-E048-94E5-09FD54FF46B6}">
      <dgm:prSet phldrT="[Text]" custT="1"/>
      <dgm:spPr>
        <a:ln>
          <a:solidFill>
            <a:schemeClr val="tx1"/>
          </a:solidFill>
        </a:ln>
        <a:effectLst>
          <a:outerShdw blurRad="50800" dist="38100" dir="2700000" algn="tl" rotWithShape="0">
            <a:srgbClr val="000000">
              <a:alpha val="43000"/>
            </a:srgbClr>
          </a:outerShdw>
        </a:effectLst>
      </dgm:spPr>
      <dgm:t>
        <a:bodyPr/>
        <a:lstStyle/>
        <a:p>
          <a:r>
            <a:rPr lang="en-US" sz="1200" b="1" i="0" dirty="0" smtClean="0"/>
            <a:t>In progress</a:t>
          </a:r>
          <a:endParaRPr lang="en-US" sz="1200" b="1" i="0" dirty="0"/>
        </a:p>
      </dgm:t>
    </dgm:pt>
    <dgm:pt modelId="{6B572BC8-DBCB-E54F-85C2-35FBB19502AC}" type="parTrans" cxnId="{0A3A73EC-BE1C-6343-85C6-C3E5726262F2}">
      <dgm:prSet/>
      <dgm:spPr/>
      <dgm:t>
        <a:bodyPr/>
        <a:lstStyle/>
        <a:p>
          <a:endParaRPr lang="en-US"/>
        </a:p>
      </dgm:t>
    </dgm:pt>
    <dgm:pt modelId="{04455E98-EE00-4246-9DDF-470D8A302FBB}" type="sibTrans" cxnId="{0A3A73EC-BE1C-6343-85C6-C3E5726262F2}">
      <dgm:prSet/>
      <dgm:spPr/>
      <dgm:t>
        <a:bodyPr/>
        <a:lstStyle/>
        <a:p>
          <a:endParaRPr lang="en-US"/>
        </a:p>
      </dgm:t>
    </dgm:pt>
    <dgm:pt modelId="{EC038D39-3AEB-E048-819A-114CB1B95172}">
      <dgm:prSet phldrT="[Text]"/>
      <dgm:spPr>
        <a:ln>
          <a:solidFill>
            <a:schemeClr val="tx1"/>
          </a:solidFill>
        </a:ln>
        <a:effectLst>
          <a:outerShdw blurRad="50800" dist="38100" dir="2700000" algn="tl" rotWithShape="0">
            <a:srgbClr val="000000">
              <a:alpha val="43000"/>
            </a:srgbClr>
          </a:outerShdw>
        </a:effectLst>
      </dgm:spPr>
      <dgm:t>
        <a:bodyPr/>
        <a:lstStyle/>
        <a:p>
          <a:r>
            <a:rPr lang="en-US" dirty="0" smtClean="0"/>
            <a:t>Node Manager</a:t>
          </a:r>
          <a:endParaRPr lang="en-US" dirty="0"/>
        </a:p>
      </dgm:t>
    </dgm:pt>
    <dgm:pt modelId="{20B2E74E-5230-F348-9546-FFF989D19168}" type="parTrans" cxnId="{21828703-0ABF-C942-AB33-C64200E4B05D}">
      <dgm:prSet/>
      <dgm:spPr/>
      <dgm:t>
        <a:bodyPr/>
        <a:lstStyle/>
        <a:p>
          <a:endParaRPr lang="en-US"/>
        </a:p>
      </dgm:t>
    </dgm:pt>
    <dgm:pt modelId="{BCE69FA4-C8E7-114C-8429-589DA5CDA71A}" type="sibTrans" cxnId="{21828703-0ABF-C942-AB33-C64200E4B05D}">
      <dgm:prSet/>
      <dgm:spPr/>
      <dgm:t>
        <a:bodyPr/>
        <a:lstStyle/>
        <a:p>
          <a:endParaRPr lang="en-US"/>
        </a:p>
      </dgm:t>
    </dgm:pt>
    <dgm:pt modelId="{55D65DD6-4B9B-324B-88F8-590B798F1E68}">
      <dgm:prSet phldrT="[Text]"/>
      <dgm:spPr>
        <a:ln>
          <a:solidFill>
            <a:schemeClr val="tx1"/>
          </a:solidFill>
        </a:ln>
        <a:effectLst>
          <a:outerShdw blurRad="50800" dist="38100" dir="2700000" algn="tl" rotWithShape="0">
            <a:srgbClr val="000000">
              <a:alpha val="43000"/>
            </a:srgbClr>
          </a:outerShdw>
        </a:effectLst>
      </dgm:spPr>
      <dgm:t>
        <a:bodyPr/>
        <a:lstStyle/>
        <a:p>
          <a:r>
            <a:rPr lang="en-US" dirty="0" smtClean="0"/>
            <a:t>Dashboard</a:t>
          </a:r>
          <a:endParaRPr lang="en-US" dirty="0"/>
        </a:p>
      </dgm:t>
    </dgm:pt>
    <dgm:pt modelId="{46D9E82D-D957-7C4B-9C02-A41C64AC73AD}" type="parTrans" cxnId="{2642D4D9-308D-DA42-A97F-B43378D20A53}">
      <dgm:prSet/>
      <dgm:spPr/>
      <dgm:t>
        <a:bodyPr/>
        <a:lstStyle/>
        <a:p>
          <a:endParaRPr lang="en-US"/>
        </a:p>
      </dgm:t>
    </dgm:pt>
    <dgm:pt modelId="{CAF18185-B682-554F-902E-E80E2667CD4E}" type="sibTrans" cxnId="{2642D4D9-308D-DA42-A97F-B43378D20A53}">
      <dgm:prSet/>
      <dgm:spPr/>
      <dgm:t>
        <a:bodyPr/>
        <a:lstStyle/>
        <a:p>
          <a:endParaRPr lang="en-US"/>
        </a:p>
      </dgm:t>
    </dgm:pt>
    <dgm:pt modelId="{B7AE84BC-92BE-9C48-97FC-090483B90DA3}">
      <dgm:prSet phldrT="[Text]" custT="1"/>
      <dgm:spPr>
        <a:ln>
          <a:solidFill>
            <a:schemeClr val="tx1"/>
          </a:solidFill>
        </a:ln>
        <a:effectLst>
          <a:outerShdw blurRad="50800" dist="38100" dir="2700000" algn="tl" rotWithShape="0">
            <a:srgbClr val="000000">
              <a:alpha val="43000"/>
            </a:srgbClr>
          </a:outerShdw>
        </a:effectLst>
      </dgm:spPr>
      <dgm:t>
        <a:bodyPr/>
        <a:lstStyle/>
        <a:p>
          <a:r>
            <a:rPr lang="en-US" sz="1200" b="1" i="0" dirty="0" smtClean="0"/>
            <a:t>Not started</a:t>
          </a:r>
          <a:endParaRPr lang="en-US" sz="1200" b="1" i="0" dirty="0"/>
        </a:p>
      </dgm:t>
    </dgm:pt>
    <dgm:pt modelId="{D061D869-2763-554D-A128-4875D20D197D}" type="parTrans" cxnId="{8245C04E-89DD-4D4D-ACAD-3A92FF0A65AC}">
      <dgm:prSet/>
      <dgm:spPr/>
      <dgm:t>
        <a:bodyPr/>
        <a:lstStyle/>
        <a:p>
          <a:endParaRPr lang="en-US"/>
        </a:p>
      </dgm:t>
    </dgm:pt>
    <dgm:pt modelId="{7F2E40DF-76E0-A04B-AE16-89E8C3547727}" type="sibTrans" cxnId="{8245C04E-89DD-4D4D-ACAD-3A92FF0A65AC}">
      <dgm:prSet/>
      <dgm:spPr/>
      <dgm:t>
        <a:bodyPr/>
        <a:lstStyle/>
        <a:p>
          <a:endParaRPr lang="en-US"/>
        </a:p>
      </dgm:t>
    </dgm:pt>
    <dgm:pt modelId="{E76491C4-EA3E-D042-8CB7-B78C11B55F06}">
      <dgm:prSet phldrT="[Text]"/>
      <dgm:spPr>
        <a:ln>
          <a:solidFill>
            <a:schemeClr val="tx1"/>
          </a:solidFill>
        </a:ln>
        <a:effectLst>
          <a:outerShdw blurRad="50800" dist="38100" dir="2700000" algn="tl" rotWithShape="0">
            <a:srgbClr val="000000">
              <a:alpha val="43000"/>
            </a:srgbClr>
          </a:outerShdw>
        </a:effectLst>
      </dgm:spPr>
      <dgm:t>
        <a:bodyPr/>
        <a:lstStyle/>
        <a:p>
          <a:r>
            <a:rPr lang="en-US" dirty="0" smtClean="0"/>
            <a:t>MyProxy</a:t>
          </a:r>
          <a:endParaRPr lang="en-US" dirty="0"/>
        </a:p>
      </dgm:t>
    </dgm:pt>
    <dgm:pt modelId="{E51C9887-BF18-2749-9DB5-9B8E123CCF82}" type="parTrans" cxnId="{1F417374-B53B-9645-AE16-EDC6A9B4FE13}">
      <dgm:prSet/>
      <dgm:spPr/>
      <dgm:t>
        <a:bodyPr/>
        <a:lstStyle/>
        <a:p>
          <a:endParaRPr lang="en-US"/>
        </a:p>
      </dgm:t>
    </dgm:pt>
    <dgm:pt modelId="{A0E6DDA4-74DF-B44B-8950-410DA8217D19}" type="sibTrans" cxnId="{1F417374-B53B-9645-AE16-EDC6A9B4FE13}">
      <dgm:prSet/>
      <dgm:spPr/>
      <dgm:t>
        <a:bodyPr/>
        <a:lstStyle/>
        <a:p>
          <a:endParaRPr lang="en-US"/>
        </a:p>
      </dgm:t>
    </dgm:pt>
    <dgm:pt modelId="{90E5C297-FFFA-0745-98D2-4C96DB915923}">
      <dgm:prSet phldrT="[Text]"/>
      <dgm:spPr>
        <a:ln>
          <a:solidFill>
            <a:schemeClr val="tx1"/>
          </a:solidFill>
        </a:ln>
        <a:effectLst>
          <a:outerShdw blurRad="50800" dist="38100" dir="2700000" algn="tl" rotWithShape="0">
            <a:srgbClr val="000000">
              <a:alpha val="43000"/>
            </a:srgbClr>
          </a:outerShdw>
        </a:effectLst>
      </dgm:spPr>
      <dgm:t>
        <a:bodyPr/>
        <a:lstStyle/>
        <a:p>
          <a:r>
            <a:rPr lang="en-US" dirty="0" smtClean="0"/>
            <a:t>Globus</a:t>
          </a:r>
          <a:endParaRPr lang="en-US" dirty="0"/>
        </a:p>
      </dgm:t>
    </dgm:pt>
    <dgm:pt modelId="{49C71AD2-769C-7646-A79D-11392D6EED85}" type="parTrans" cxnId="{B7612FB7-28D8-D646-83F8-450596CAC170}">
      <dgm:prSet/>
      <dgm:spPr/>
      <dgm:t>
        <a:bodyPr/>
        <a:lstStyle/>
        <a:p>
          <a:endParaRPr lang="en-US"/>
        </a:p>
      </dgm:t>
    </dgm:pt>
    <dgm:pt modelId="{82FD9F1A-663B-B14C-941D-B105BA99CCF2}" type="sibTrans" cxnId="{B7612FB7-28D8-D646-83F8-450596CAC170}">
      <dgm:prSet/>
      <dgm:spPr/>
      <dgm:t>
        <a:bodyPr/>
        <a:lstStyle/>
        <a:p>
          <a:endParaRPr lang="en-US"/>
        </a:p>
      </dgm:t>
    </dgm:pt>
    <dgm:pt modelId="{A3F75956-4289-0641-A821-3C15DCD9AD47}">
      <dgm:prSet phldrT="[Text]"/>
      <dgm:spPr>
        <a:ln>
          <a:solidFill>
            <a:schemeClr val="tx1"/>
          </a:solidFill>
        </a:ln>
        <a:effectLst>
          <a:outerShdw blurRad="50800" dist="38100" dir="2700000" algn="tl" rotWithShape="0">
            <a:srgbClr val="000000">
              <a:alpha val="43000"/>
            </a:srgbClr>
          </a:outerShdw>
        </a:effectLst>
      </dgm:spPr>
      <dgm:t>
        <a:bodyPr/>
        <a:lstStyle/>
        <a:p>
          <a:r>
            <a:rPr lang="en-US" dirty="0" smtClean="0"/>
            <a:t>CoG</a:t>
          </a:r>
          <a:endParaRPr lang="en-US" dirty="0"/>
        </a:p>
      </dgm:t>
    </dgm:pt>
    <dgm:pt modelId="{48F93F20-719C-484D-98CD-8C134EA0D70F}" type="parTrans" cxnId="{D2064346-FBE6-C648-BBE9-62F5CBB4DC2E}">
      <dgm:prSet/>
      <dgm:spPr/>
      <dgm:t>
        <a:bodyPr/>
        <a:lstStyle/>
        <a:p>
          <a:endParaRPr lang="en-US"/>
        </a:p>
      </dgm:t>
    </dgm:pt>
    <dgm:pt modelId="{482657F7-8BDC-004A-B60C-524D9678D4D5}" type="sibTrans" cxnId="{D2064346-FBE6-C648-BBE9-62F5CBB4DC2E}">
      <dgm:prSet/>
      <dgm:spPr/>
      <dgm:t>
        <a:bodyPr/>
        <a:lstStyle/>
        <a:p>
          <a:endParaRPr lang="en-US"/>
        </a:p>
      </dgm:t>
    </dgm:pt>
    <dgm:pt modelId="{D04D470B-98EE-4E4D-80F8-6BD30DB504FB}">
      <dgm:prSet phldrT="[Text]"/>
      <dgm:spPr>
        <a:ln>
          <a:solidFill>
            <a:schemeClr val="tx1"/>
          </a:solidFill>
        </a:ln>
        <a:effectLst>
          <a:outerShdw blurRad="50800" dist="38100" dir="2700000" algn="tl" rotWithShape="0">
            <a:srgbClr val="000000">
              <a:alpha val="43000"/>
            </a:srgbClr>
          </a:outerShdw>
        </a:effectLst>
      </dgm:spPr>
      <dgm:t>
        <a:bodyPr/>
        <a:lstStyle/>
        <a:p>
          <a:r>
            <a:rPr lang="en-US" dirty="0" smtClean="0"/>
            <a:t>HTTPD w/ ESGF </a:t>
          </a:r>
          <a:r>
            <a:rPr lang="en-US" dirty="0" err="1" smtClean="0"/>
            <a:t>config</a:t>
          </a:r>
          <a:endParaRPr lang="en-US" dirty="0"/>
        </a:p>
      </dgm:t>
    </dgm:pt>
    <dgm:pt modelId="{54BB4011-4462-6043-9862-26720151AD7D}" type="parTrans" cxnId="{AB7EE9DD-632C-1D4D-B7D4-1FE9DC65F088}">
      <dgm:prSet/>
      <dgm:spPr/>
      <dgm:t>
        <a:bodyPr/>
        <a:lstStyle/>
        <a:p>
          <a:endParaRPr lang="en-US"/>
        </a:p>
      </dgm:t>
    </dgm:pt>
    <dgm:pt modelId="{446238DD-34B8-6247-A3E5-102931472ED8}" type="sibTrans" cxnId="{AB7EE9DD-632C-1D4D-B7D4-1FE9DC65F088}">
      <dgm:prSet/>
      <dgm:spPr/>
      <dgm:t>
        <a:bodyPr/>
        <a:lstStyle/>
        <a:p>
          <a:endParaRPr lang="en-US"/>
        </a:p>
      </dgm:t>
    </dgm:pt>
    <dgm:pt modelId="{5760DE82-3FB1-6B40-AE1B-260E4E8DAD11}">
      <dgm:prSet phldrT="[Text]"/>
      <dgm:spPr>
        <a:ln>
          <a:solidFill>
            <a:schemeClr val="tx1"/>
          </a:solidFill>
        </a:ln>
        <a:effectLst>
          <a:outerShdw blurRad="50800" dist="38100" dir="2700000" algn="tl" rotWithShape="0">
            <a:srgbClr val="000000">
              <a:alpha val="43000"/>
            </a:srgbClr>
          </a:outerShdw>
        </a:effectLst>
      </dgm:spPr>
      <dgm:t>
        <a:bodyPr/>
        <a:lstStyle/>
        <a:p>
          <a:r>
            <a:rPr lang="en-US" dirty="0" smtClean="0"/>
            <a:t>Tomcat w/ ESGF </a:t>
          </a:r>
          <a:r>
            <a:rPr lang="en-US" dirty="0" err="1" smtClean="0"/>
            <a:t>config</a:t>
          </a:r>
          <a:endParaRPr lang="en-US" dirty="0"/>
        </a:p>
      </dgm:t>
    </dgm:pt>
    <dgm:pt modelId="{119EDF3A-28A5-964D-BD09-691A2BC8E4D4}" type="parTrans" cxnId="{7DCFF3C7-0E26-0C4A-8F31-353F4AEC2DE6}">
      <dgm:prSet/>
      <dgm:spPr/>
      <dgm:t>
        <a:bodyPr/>
        <a:lstStyle/>
        <a:p>
          <a:endParaRPr lang="en-US"/>
        </a:p>
      </dgm:t>
    </dgm:pt>
    <dgm:pt modelId="{55A631EA-6425-5046-9341-597A39AC8C40}" type="sibTrans" cxnId="{7DCFF3C7-0E26-0C4A-8F31-353F4AEC2DE6}">
      <dgm:prSet/>
      <dgm:spPr/>
      <dgm:t>
        <a:bodyPr/>
        <a:lstStyle/>
        <a:p>
          <a:endParaRPr lang="en-US"/>
        </a:p>
      </dgm:t>
    </dgm:pt>
    <dgm:pt modelId="{78D125EA-8007-0840-BAD7-D7D177D241E4}">
      <dgm:prSet phldrT="[Text]"/>
      <dgm:spPr>
        <a:ln>
          <a:solidFill>
            <a:schemeClr val="tx1"/>
          </a:solidFill>
        </a:ln>
        <a:effectLst>
          <a:outerShdw blurRad="50800" dist="38100" dir="2700000" algn="tl" rotWithShape="0">
            <a:srgbClr val="000000">
              <a:alpha val="43000"/>
            </a:srgbClr>
          </a:outerShdw>
        </a:effectLst>
      </dgm:spPr>
      <dgm:t>
        <a:bodyPr/>
        <a:lstStyle/>
        <a:p>
          <a:r>
            <a:rPr lang="en-US" dirty="0" smtClean="0"/>
            <a:t>Solr</a:t>
          </a:r>
          <a:endParaRPr lang="en-US" dirty="0"/>
        </a:p>
      </dgm:t>
    </dgm:pt>
    <dgm:pt modelId="{3A966D57-86FE-4D4A-B295-E0D111AAFF26}" type="parTrans" cxnId="{F82478B1-F8FF-B746-931B-B6EBC2333F15}">
      <dgm:prSet/>
      <dgm:spPr/>
      <dgm:t>
        <a:bodyPr/>
        <a:lstStyle/>
        <a:p>
          <a:endParaRPr lang="en-US"/>
        </a:p>
      </dgm:t>
    </dgm:pt>
    <dgm:pt modelId="{2AB01CA9-4CEB-E947-970F-6017104997F5}" type="sibTrans" cxnId="{F82478B1-F8FF-B746-931B-B6EBC2333F15}">
      <dgm:prSet/>
      <dgm:spPr/>
      <dgm:t>
        <a:bodyPr/>
        <a:lstStyle/>
        <a:p>
          <a:endParaRPr lang="en-US"/>
        </a:p>
      </dgm:t>
    </dgm:pt>
    <dgm:pt modelId="{7C687F13-E87E-E54F-8CDF-8D72BB13620F}">
      <dgm:prSet phldrT="[Text]"/>
      <dgm:spPr>
        <a:ln>
          <a:solidFill>
            <a:schemeClr val="tx1"/>
          </a:solidFill>
        </a:ln>
        <a:effectLst>
          <a:outerShdw blurRad="50800" dist="38100" dir="2700000" algn="tl" rotWithShape="0">
            <a:srgbClr val="000000">
              <a:alpha val="43000"/>
            </a:srgbClr>
          </a:outerShdw>
        </a:effectLst>
      </dgm:spPr>
      <dgm:t>
        <a:bodyPr/>
        <a:lstStyle/>
        <a:p>
          <a:r>
            <a:rPr lang="en-US" dirty="0" smtClean="0"/>
            <a:t>ESGF Search</a:t>
          </a:r>
          <a:endParaRPr lang="en-US" dirty="0"/>
        </a:p>
      </dgm:t>
    </dgm:pt>
    <dgm:pt modelId="{68E1C07D-CA84-874F-8560-EE205910C945}" type="parTrans" cxnId="{DB99F7A3-198C-844D-A126-90248E1ADC51}">
      <dgm:prSet/>
      <dgm:spPr/>
      <dgm:t>
        <a:bodyPr/>
        <a:lstStyle/>
        <a:p>
          <a:endParaRPr lang="en-US"/>
        </a:p>
      </dgm:t>
    </dgm:pt>
    <dgm:pt modelId="{85274398-B990-B64F-947B-0A1E35F5EC09}" type="sibTrans" cxnId="{DB99F7A3-198C-844D-A126-90248E1ADC51}">
      <dgm:prSet/>
      <dgm:spPr/>
      <dgm:t>
        <a:bodyPr/>
        <a:lstStyle/>
        <a:p>
          <a:endParaRPr lang="en-US"/>
        </a:p>
      </dgm:t>
    </dgm:pt>
    <dgm:pt modelId="{D9412023-6BEA-CC43-AB8A-FE46DB394A2D}">
      <dgm:prSet phldrT="[Text]"/>
      <dgm:spPr>
        <a:ln>
          <a:solidFill>
            <a:schemeClr val="tx1"/>
          </a:solidFill>
        </a:ln>
        <a:effectLst>
          <a:outerShdw blurRad="50800" dist="38100" dir="2700000" algn="tl" rotWithShape="0">
            <a:srgbClr val="000000">
              <a:alpha val="43000"/>
            </a:srgbClr>
          </a:outerShdw>
        </a:effectLst>
      </dgm:spPr>
      <dgm:t>
        <a:bodyPr/>
        <a:lstStyle/>
        <a:p>
          <a:r>
            <a:rPr lang="en-US" dirty="0" smtClean="0"/>
            <a:t>ESGF ORP</a:t>
          </a:r>
          <a:endParaRPr lang="en-US" dirty="0"/>
        </a:p>
      </dgm:t>
    </dgm:pt>
    <dgm:pt modelId="{F74B6C81-2420-BD48-9E14-67CBDE21B22C}" type="parTrans" cxnId="{F2673671-E95B-EE41-B9AF-679EA79F5EFA}">
      <dgm:prSet/>
      <dgm:spPr/>
      <dgm:t>
        <a:bodyPr/>
        <a:lstStyle/>
        <a:p>
          <a:endParaRPr lang="en-US"/>
        </a:p>
      </dgm:t>
    </dgm:pt>
    <dgm:pt modelId="{F465860D-DE6B-CB4D-9A0E-D1CE55586831}" type="sibTrans" cxnId="{F2673671-E95B-EE41-B9AF-679EA79F5EFA}">
      <dgm:prSet/>
      <dgm:spPr/>
      <dgm:t>
        <a:bodyPr/>
        <a:lstStyle/>
        <a:p>
          <a:endParaRPr lang="en-US"/>
        </a:p>
      </dgm:t>
    </dgm:pt>
    <dgm:pt modelId="{2455B958-E0E9-D049-B432-DC9C68B3AAA1}">
      <dgm:prSet phldrT="[Text]"/>
      <dgm:spPr>
        <a:ln>
          <a:solidFill>
            <a:schemeClr val="tx1"/>
          </a:solidFill>
        </a:ln>
        <a:effectLst>
          <a:outerShdw blurRad="50800" dist="38100" dir="2700000" algn="tl" rotWithShape="0">
            <a:srgbClr val="000000">
              <a:alpha val="43000"/>
            </a:srgbClr>
          </a:outerShdw>
        </a:effectLst>
      </dgm:spPr>
      <dgm:t>
        <a:bodyPr/>
        <a:lstStyle/>
        <a:p>
          <a:r>
            <a:rPr lang="en-US" dirty="0" smtClean="0"/>
            <a:t>TDS w/ ESGF </a:t>
          </a:r>
          <a:r>
            <a:rPr lang="en-US" dirty="0" err="1" smtClean="0"/>
            <a:t>config</a:t>
          </a:r>
          <a:endParaRPr lang="en-US" dirty="0"/>
        </a:p>
      </dgm:t>
    </dgm:pt>
    <dgm:pt modelId="{E303749A-D6F1-354D-B92B-4BA951D220C4}" type="parTrans" cxnId="{039908E4-4930-2C42-80CB-E7410E24104E}">
      <dgm:prSet/>
      <dgm:spPr/>
      <dgm:t>
        <a:bodyPr/>
        <a:lstStyle/>
        <a:p>
          <a:endParaRPr lang="en-US"/>
        </a:p>
      </dgm:t>
    </dgm:pt>
    <dgm:pt modelId="{B2FA2370-5F40-2E42-B857-82A6F8DD164E}" type="sibTrans" cxnId="{039908E4-4930-2C42-80CB-E7410E24104E}">
      <dgm:prSet/>
      <dgm:spPr/>
      <dgm:t>
        <a:bodyPr/>
        <a:lstStyle/>
        <a:p>
          <a:endParaRPr lang="en-US"/>
        </a:p>
      </dgm:t>
    </dgm:pt>
    <dgm:pt modelId="{63216DD8-0328-EB40-86FD-4F5E4282A444}">
      <dgm:prSet phldrT="[Text]"/>
      <dgm:spPr>
        <a:ln>
          <a:solidFill>
            <a:schemeClr val="tx1"/>
          </a:solidFill>
        </a:ln>
        <a:effectLst>
          <a:outerShdw blurRad="50800" dist="38100" dir="2700000" algn="tl" rotWithShape="0">
            <a:srgbClr val="000000">
              <a:alpha val="43000"/>
            </a:srgbClr>
          </a:outerShdw>
        </a:effectLst>
      </dgm:spPr>
      <dgm:t>
        <a:bodyPr/>
        <a:lstStyle/>
        <a:p>
          <a:r>
            <a:rPr lang="en-US" dirty="0" smtClean="0"/>
            <a:t>ESGF IdP</a:t>
          </a:r>
          <a:endParaRPr lang="en-US" dirty="0"/>
        </a:p>
      </dgm:t>
    </dgm:pt>
    <dgm:pt modelId="{2D266FD0-6035-3E41-910A-04DEB4935DBF}" type="parTrans" cxnId="{959B47EF-772C-3548-989F-3C1F7CB16A20}">
      <dgm:prSet/>
      <dgm:spPr/>
      <dgm:t>
        <a:bodyPr/>
        <a:lstStyle/>
        <a:p>
          <a:endParaRPr lang="en-US"/>
        </a:p>
      </dgm:t>
    </dgm:pt>
    <dgm:pt modelId="{B94E1962-FD74-AD44-9571-E65807F10478}" type="sibTrans" cxnId="{959B47EF-772C-3548-989F-3C1F7CB16A20}">
      <dgm:prSet/>
      <dgm:spPr/>
      <dgm:t>
        <a:bodyPr/>
        <a:lstStyle/>
        <a:p>
          <a:endParaRPr lang="en-US"/>
        </a:p>
      </dgm:t>
    </dgm:pt>
    <dgm:pt modelId="{64DCE8CD-D8BA-5F4F-A20C-E2359CDA3919}">
      <dgm:prSet phldrT="[Text]"/>
      <dgm:spPr>
        <a:ln>
          <a:solidFill>
            <a:schemeClr val="tx1"/>
          </a:solidFill>
        </a:ln>
        <a:effectLst>
          <a:outerShdw blurRad="50800" dist="38100" dir="2700000" algn="tl" rotWithShape="0">
            <a:srgbClr val="000000">
              <a:alpha val="43000"/>
            </a:srgbClr>
          </a:outerShdw>
        </a:effectLst>
      </dgm:spPr>
      <dgm:t>
        <a:bodyPr/>
        <a:lstStyle/>
        <a:p>
          <a:r>
            <a:rPr lang="en-US" dirty="0" smtClean="0"/>
            <a:t>ESGF Publisher client</a:t>
          </a:r>
          <a:endParaRPr lang="en-US" dirty="0"/>
        </a:p>
      </dgm:t>
    </dgm:pt>
    <dgm:pt modelId="{449F5766-158B-2E4D-BFD1-2017BADAA8D2}" type="parTrans" cxnId="{4661B0AE-9298-2643-84E1-647C453209CB}">
      <dgm:prSet/>
      <dgm:spPr/>
      <dgm:t>
        <a:bodyPr/>
        <a:lstStyle/>
        <a:p>
          <a:endParaRPr lang="en-US"/>
        </a:p>
      </dgm:t>
    </dgm:pt>
    <dgm:pt modelId="{12B4E0E1-065A-6C4D-831B-E5158A6E7BD2}" type="sibTrans" cxnId="{4661B0AE-9298-2643-84E1-647C453209CB}">
      <dgm:prSet/>
      <dgm:spPr/>
      <dgm:t>
        <a:bodyPr/>
        <a:lstStyle/>
        <a:p>
          <a:endParaRPr lang="en-US"/>
        </a:p>
      </dgm:t>
    </dgm:pt>
    <dgm:pt modelId="{F7A05CB9-2962-D64A-A1D6-4067AADF2CED}">
      <dgm:prSet phldrT="[Text]"/>
      <dgm:spPr>
        <a:ln>
          <a:solidFill>
            <a:schemeClr val="tx1"/>
          </a:solidFill>
        </a:ln>
        <a:effectLst>
          <a:outerShdw blurRad="50800" dist="38100" dir="2700000" algn="tl" rotWithShape="0">
            <a:srgbClr val="000000">
              <a:alpha val="43000"/>
            </a:srgbClr>
          </a:outerShdw>
        </a:effectLst>
      </dgm:spPr>
      <dgm:t>
        <a:bodyPr/>
        <a:lstStyle/>
        <a:p>
          <a:r>
            <a:rPr lang="en-US" dirty="0" smtClean="0"/>
            <a:t>ESGF Stats</a:t>
          </a:r>
          <a:endParaRPr lang="en-US" dirty="0"/>
        </a:p>
      </dgm:t>
    </dgm:pt>
    <dgm:pt modelId="{8676C98A-61D2-EF42-A3A4-EA8CC0D2F78C}" type="parTrans" cxnId="{29D80674-9B62-E54A-9CFC-87AF91247C95}">
      <dgm:prSet/>
      <dgm:spPr/>
      <dgm:t>
        <a:bodyPr/>
        <a:lstStyle/>
        <a:p>
          <a:endParaRPr lang="en-US"/>
        </a:p>
      </dgm:t>
    </dgm:pt>
    <dgm:pt modelId="{F250A686-70DD-AF45-9EF3-075094F426BE}" type="sibTrans" cxnId="{29D80674-9B62-E54A-9CFC-87AF91247C95}">
      <dgm:prSet/>
      <dgm:spPr/>
      <dgm:t>
        <a:bodyPr/>
        <a:lstStyle/>
        <a:p>
          <a:endParaRPr lang="en-US"/>
        </a:p>
      </dgm:t>
    </dgm:pt>
    <dgm:pt modelId="{344B19B9-FFFC-A84B-AD10-21FB7C9914ED}">
      <dgm:prSet phldrT="[Text]"/>
      <dgm:spPr>
        <a:ln>
          <a:solidFill>
            <a:schemeClr val="tx1"/>
          </a:solidFill>
        </a:ln>
        <a:effectLst>
          <a:outerShdw blurRad="50800" dist="38100" dir="2700000" algn="tl" rotWithShape="0">
            <a:srgbClr val="000000">
              <a:alpha val="43000"/>
            </a:srgbClr>
          </a:outerShdw>
        </a:effectLst>
      </dgm:spPr>
      <dgm:t>
        <a:bodyPr/>
        <a:lstStyle/>
        <a:p>
          <a:r>
            <a:rPr lang="en-US" dirty="0" smtClean="0"/>
            <a:t>ESGF Short Lived Certificate Server</a:t>
          </a:r>
          <a:endParaRPr lang="en-US" dirty="0"/>
        </a:p>
      </dgm:t>
    </dgm:pt>
    <dgm:pt modelId="{166ACB56-7469-CE49-B5FE-E8B38C0CF8DC}" type="parTrans" cxnId="{8A442A7C-6F7C-384C-BA37-C5B6A76CE339}">
      <dgm:prSet/>
      <dgm:spPr/>
      <dgm:t>
        <a:bodyPr/>
        <a:lstStyle/>
        <a:p>
          <a:endParaRPr lang="en-US"/>
        </a:p>
      </dgm:t>
    </dgm:pt>
    <dgm:pt modelId="{E10B8904-CC3B-2040-89DB-129BE79201CE}" type="sibTrans" cxnId="{8A442A7C-6F7C-384C-BA37-C5B6A76CE339}">
      <dgm:prSet/>
      <dgm:spPr/>
      <dgm:t>
        <a:bodyPr/>
        <a:lstStyle/>
        <a:p>
          <a:endParaRPr lang="en-US"/>
        </a:p>
      </dgm:t>
    </dgm:pt>
    <dgm:pt modelId="{8E88E341-CD0D-9E40-885D-748AE17BDA1D}">
      <dgm:prSet phldrT="[Text]"/>
      <dgm:spPr>
        <a:ln>
          <a:solidFill>
            <a:schemeClr val="tx1"/>
          </a:solidFill>
        </a:ln>
        <a:effectLst>
          <a:outerShdw blurRad="50800" dist="38100" dir="2700000" algn="tl" rotWithShape="0">
            <a:srgbClr val="000000">
              <a:alpha val="43000"/>
            </a:srgbClr>
          </a:outerShdw>
        </a:effectLst>
      </dgm:spPr>
      <dgm:t>
        <a:bodyPr/>
        <a:lstStyle/>
        <a:p>
          <a:r>
            <a:rPr lang="en-US" dirty="0" smtClean="0"/>
            <a:t>LAS</a:t>
          </a:r>
          <a:endParaRPr lang="en-US" dirty="0"/>
        </a:p>
      </dgm:t>
    </dgm:pt>
    <dgm:pt modelId="{41C8EB95-75FB-8949-A044-A9FA1954F763}" type="parTrans" cxnId="{0E57088C-2F92-834B-B61F-CA41F5C28E8B}">
      <dgm:prSet/>
      <dgm:spPr/>
      <dgm:t>
        <a:bodyPr/>
        <a:lstStyle/>
        <a:p>
          <a:endParaRPr lang="en-US"/>
        </a:p>
      </dgm:t>
    </dgm:pt>
    <dgm:pt modelId="{491F3D72-2B12-9045-991C-5944AC1FB42A}" type="sibTrans" cxnId="{0E57088C-2F92-834B-B61F-CA41F5C28E8B}">
      <dgm:prSet/>
      <dgm:spPr/>
      <dgm:t>
        <a:bodyPr/>
        <a:lstStyle/>
        <a:p>
          <a:endParaRPr lang="en-US"/>
        </a:p>
      </dgm:t>
    </dgm:pt>
    <dgm:pt modelId="{47A71BE3-9A41-A34B-969E-52D0B2A283EF}" type="pres">
      <dgm:prSet presAssocID="{1171D752-6B79-6240-8D64-239D705770BA}" presName="Name0" presStyleCnt="0">
        <dgm:presLayoutVars>
          <dgm:dir/>
          <dgm:animLvl val="lvl"/>
          <dgm:resizeHandles val="exact"/>
        </dgm:presLayoutVars>
      </dgm:prSet>
      <dgm:spPr/>
      <dgm:t>
        <a:bodyPr/>
        <a:lstStyle/>
        <a:p>
          <a:endParaRPr lang="en-US"/>
        </a:p>
      </dgm:t>
    </dgm:pt>
    <dgm:pt modelId="{319B5D56-F756-F648-A6AC-0CAC7C85547E}" type="pres">
      <dgm:prSet presAssocID="{C61C1447-1554-664F-B4D3-752AC87449E4}" presName="composite" presStyleCnt="0"/>
      <dgm:spPr/>
    </dgm:pt>
    <dgm:pt modelId="{032B9213-3CBA-5149-8C29-184462256832}" type="pres">
      <dgm:prSet presAssocID="{C61C1447-1554-664F-B4D3-752AC87449E4}" presName="parTx" presStyleLbl="alignNode1" presStyleIdx="0" presStyleCnt="3">
        <dgm:presLayoutVars>
          <dgm:chMax val="0"/>
          <dgm:chPref val="0"/>
          <dgm:bulletEnabled val="1"/>
        </dgm:presLayoutVars>
      </dgm:prSet>
      <dgm:spPr/>
      <dgm:t>
        <a:bodyPr/>
        <a:lstStyle/>
        <a:p>
          <a:endParaRPr lang="en-US"/>
        </a:p>
      </dgm:t>
    </dgm:pt>
    <dgm:pt modelId="{AD6377C1-AF43-E74B-AA17-124062BD047F}" type="pres">
      <dgm:prSet presAssocID="{C61C1447-1554-664F-B4D3-752AC87449E4}" presName="desTx" presStyleLbl="alignAccFollowNode1" presStyleIdx="0" presStyleCnt="3">
        <dgm:presLayoutVars>
          <dgm:bulletEnabled val="1"/>
        </dgm:presLayoutVars>
      </dgm:prSet>
      <dgm:spPr/>
      <dgm:t>
        <a:bodyPr/>
        <a:lstStyle/>
        <a:p>
          <a:endParaRPr lang="en-US"/>
        </a:p>
      </dgm:t>
    </dgm:pt>
    <dgm:pt modelId="{8DF11BCE-AAC8-0848-A21C-C32CC8D2C708}" type="pres">
      <dgm:prSet presAssocID="{EFF1FD07-1B20-9F4A-B185-B74B291BB9E4}" presName="space" presStyleCnt="0"/>
      <dgm:spPr/>
    </dgm:pt>
    <dgm:pt modelId="{257DA8B5-5673-9D42-8857-98B80DF82DA4}" type="pres">
      <dgm:prSet presAssocID="{C5D2723B-08D0-E048-94E5-09FD54FF46B6}" presName="composite" presStyleCnt="0"/>
      <dgm:spPr/>
    </dgm:pt>
    <dgm:pt modelId="{33809C6C-4EE9-8842-8A56-FDFD5E6F8A4F}" type="pres">
      <dgm:prSet presAssocID="{C5D2723B-08D0-E048-94E5-09FD54FF46B6}" presName="parTx" presStyleLbl="alignNode1" presStyleIdx="1" presStyleCnt="3">
        <dgm:presLayoutVars>
          <dgm:chMax val="0"/>
          <dgm:chPref val="0"/>
          <dgm:bulletEnabled val="1"/>
        </dgm:presLayoutVars>
      </dgm:prSet>
      <dgm:spPr/>
      <dgm:t>
        <a:bodyPr/>
        <a:lstStyle/>
        <a:p>
          <a:endParaRPr lang="en-US"/>
        </a:p>
      </dgm:t>
    </dgm:pt>
    <dgm:pt modelId="{A4C36978-0754-B24F-918D-4DAF00D2228D}" type="pres">
      <dgm:prSet presAssocID="{C5D2723B-08D0-E048-94E5-09FD54FF46B6}" presName="desTx" presStyleLbl="alignAccFollowNode1" presStyleIdx="1" presStyleCnt="3">
        <dgm:presLayoutVars>
          <dgm:bulletEnabled val="1"/>
        </dgm:presLayoutVars>
      </dgm:prSet>
      <dgm:spPr/>
      <dgm:t>
        <a:bodyPr/>
        <a:lstStyle/>
        <a:p>
          <a:endParaRPr lang="en-US"/>
        </a:p>
      </dgm:t>
    </dgm:pt>
    <dgm:pt modelId="{EF628237-2D6B-3D4C-9C05-9EC1285CC9DE}" type="pres">
      <dgm:prSet presAssocID="{04455E98-EE00-4246-9DDF-470D8A302FBB}" presName="space" presStyleCnt="0"/>
      <dgm:spPr/>
    </dgm:pt>
    <dgm:pt modelId="{3255A8AB-C15E-5049-ACC8-8E99AAF78E75}" type="pres">
      <dgm:prSet presAssocID="{B7AE84BC-92BE-9C48-97FC-090483B90DA3}" presName="composite" presStyleCnt="0"/>
      <dgm:spPr/>
    </dgm:pt>
    <dgm:pt modelId="{F5F2D0B5-9390-FB4F-9389-00A74843E6FB}" type="pres">
      <dgm:prSet presAssocID="{B7AE84BC-92BE-9C48-97FC-090483B90DA3}" presName="parTx" presStyleLbl="alignNode1" presStyleIdx="2" presStyleCnt="3">
        <dgm:presLayoutVars>
          <dgm:chMax val="0"/>
          <dgm:chPref val="0"/>
          <dgm:bulletEnabled val="1"/>
        </dgm:presLayoutVars>
      </dgm:prSet>
      <dgm:spPr/>
      <dgm:t>
        <a:bodyPr/>
        <a:lstStyle/>
        <a:p>
          <a:endParaRPr lang="en-US"/>
        </a:p>
      </dgm:t>
    </dgm:pt>
    <dgm:pt modelId="{CDC0BD3C-2F4E-8A4B-95D8-958DD5EFAEB9}" type="pres">
      <dgm:prSet presAssocID="{B7AE84BC-92BE-9C48-97FC-090483B90DA3}" presName="desTx" presStyleLbl="alignAccFollowNode1" presStyleIdx="2" presStyleCnt="3">
        <dgm:presLayoutVars>
          <dgm:bulletEnabled val="1"/>
        </dgm:presLayoutVars>
      </dgm:prSet>
      <dgm:spPr/>
      <dgm:t>
        <a:bodyPr/>
        <a:lstStyle/>
        <a:p>
          <a:endParaRPr lang="en-US"/>
        </a:p>
      </dgm:t>
    </dgm:pt>
  </dgm:ptLst>
  <dgm:cxnLst>
    <dgm:cxn modelId="{95EDED38-C7F0-F74C-AC0A-81AB9DA0F281}" type="presOf" srcId="{7C687F13-E87E-E54F-8CDF-8D72BB13620F}" destId="{AD6377C1-AF43-E74B-AA17-124062BD047F}" srcOrd="0" destOrd="6" presId="urn:microsoft.com/office/officeart/2005/8/layout/hList1"/>
    <dgm:cxn modelId="{54437BE3-48E3-AF44-9F2E-3DC71E9E8266}" srcId="{1171D752-6B79-6240-8D64-239D705770BA}" destId="{C61C1447-1554-664F-B4D3-752AC87449E4}" srcOrd="0" destOrd="0" parTransId="{7DF76F26-5D74-7F4C-B334-490C310F7AF8}" sibTransId="{EFF1FD07-1B20-9F4A-B185-B74B291BB9E4}"/>
    <dgm:cxn modelId="{6B689D14-164B-264A-80A2-DAB184588EEA}" type="presOf" srcId="{C5D2723B-08D0-E048-94E5-09FD54FF46B6}" destId="{33809C6C-4EE9-8842-8A56-FDFD5E6F8A4F}" srcOrd="0" destOrd="0" presId="urn:microsoft.com/office/officeart/2005/8/layout/hList1"/>
    <dgm:cxn modelId="{363D2B21-116E-5641-9827-1BDC4BDFBEC0}" type="presOf" srcId="{C61C1447-1554-664F-B4D3-752AC87449E4}" destId="{032B9213-3CBA-5149-8C29-184462256832}" srcOrd="0" destOrd="0" presId="urn:microsoft.com/office/officeart/2005/8/layout/hList1"/>
    <dgm:cxn modelId="{D32E74BB-1EA0-9E41-B556-8AC33CB622D7}" type="presOf" srcId="{63216DD8-0328-EB40-86FD-4F5E4282A444}" destId="{AD6377C1-AF43-E74B-AA17-124062BD047F}" srcOrd="0" destOrd="10" presId="urn:microsoft.com/office/officeart/2005/8/layout/hList1"/>
    <dgm:cxn modelId="{AB7EE9DD-632C-1D4D-B7D4-1FE9DC65F088}" srcId="{C61C1447-1554-664F-B4D3-752AC87449E4}" destId="{D04D470B-98EE-4E4D-80F8-6BD30DB504FB}" srcOrd="3" destOrd="0" parTransId="{54BB4011-4462-6043-9862-26720151AD7D}" sibTransId="{446238DD-34B8-6247-A3E5-102931472ED8}"/>
    <dgm:cxn modelId="{2ED7FEC4-4EF2-2F4B-A6EB-1538BE897E78}" type="presOf" srcId="{5760DE82-3FB1-6B40-AE1B-260E4E8DAD11}" destId="{AD6377C1-AF43-E74B-AA17-124062BD047F}" srcOrd="0" destOrd="4" presId="urn:microsoft.com/office/officeart/2005/8/layout/hList1"/>
    <dgm:cxn modelId="{DB99F7A3-198C-844D-A126-90248E1ADC51}" srcId="{C61C1447-1554-664F-B4D3-752AC87449E4}" destId="{7C687F13-E87E-E54F-8CDF-8D72BB13620F}" srcOrd="6" destOrd="0" parTransId="{68E1C07D-CA84-874F-8560-EE205910C945}" sibTransId="{85274398-B990-B64F-947B-0A1E35F5EC09}"/>
    <dgm:cxn modelId="{21828703-0ABF-C942-AB33-C64200E4B05D}" srcId="{C5D2723B-08D0-E048-94E5-09FD54FF46B6}" destId="{EC038D39-3AEB-E048-819A-114CB1B95172}" srcOrd="0" destOrd="0" parTransId="{20B2E74E-5230-F348-9546-FFF989D19168}" sibTransId="{BCE69FA4-C8E7-114C-8429-589DA5CDA71A}"/>
    <dgm:cxn modelId="{2642D4D9-308D-DA42-A97F-B43378D20A53}" srcId="{C5D2723B-08D0-E048-94E5-09FD54FF46B6}" destId="{55D65DD6-4B9B-324B-88F8-590B798F1E68}" srcOrd="1" destOrd="0" parTransId="{46D9E82D-D957-7C4B-9C02-A41C64AC73AD}" sibTransId="{CAF18185-B682-554F-902E-E80E2667CD4E}"/>
    <dgm:cxn modelId="{F82478B1-F8FF-B746-931B-B6EBC2333F15}" srcId="{C61C1447-1554-664F-B4D3-752AC87449E4}" destId="{78D125EA-8007-0840-BAD7-D7D177D241E4}" srcOrd="5" destOrd="0" parTransId="{3A966D57-86FE-4D4A-B295-E0D111AAFF26}" sibTransId="{2AB01CA9-4CEB-E947-970F-6017104997F5}"/>
    <dgm:cxn modelId="{E06AE50A-A5F6-6C47-B547-DEDB1705D80C}" type="presOf" srcId="{D9412023-6BEA-CC43-AB8A-FE46DB394A2D}" destId="{AD6377C1-AF43-E74B-AA17-124062BD047F}" srcOrd="0" destOrd="9" presId="urn:microsoft.com/office/officeart/2005/8/layout/hList1"/>
    <dgm:cxn modelId="{4661B0AE-9298-2643-84E1-647C453209CB}" srcId="{C61C1447-1554-664F-B4D3-752AC87449E4}" destId="{64DCE8CD-D8BA-5F4F-A20C-E2359CDA3919}" srcOrd="8" destOrd="0" parTransId="{449F5766-158B-2E4D-BFD1-2017BADAA8D2}" sibTransId="{12B4E0E1-065A-6C4D-831B-E5158A6E7BD2}"/>
    <dgm:cxn modelId="{F2673671-E95B-EE41-B9AF-679EA79F5EFA}" srcId="{C61C1447-1554-664F-B4D3-752AC87449E4}" destId="{D9412023-6BEA-CC43-AB8A-FE46DB394A2D}" srcOrd="9" destOrd="0" parTransId="{F74B6C81-2420-BD48-9E14-67CBDE21B22C}" sibTransId="{F465860D-DE6B-CB4D-9A0E-D1CE55586831}"/>
    <dgm:cxn modelId="{1F417374-B53B-9645-AE16-EDC6A9B4FE13}" srcId="{B7AE84BC-92BE-9C48-97FC-090483B90DA3}" destId="{E76491C4-EA3E-D042-8CB7-B78C11B55F06}" srcOrd="0" destOrd="0" parTransId="{E51C9887-BF18-2749-9DB5-9B8E123CCF82}" sibTransId="{A0E6DDA4-74DF-B44B-8950-410DA8217D19}"/>
    <dgm:cxn modelId="{32953624-EB78-9040-8CFF-9D7ED6890F28}" type="presOf" srcId="{E76491C4-EA3E-D042-8CB7-B78C11B55F06}" destId="{CDC0BD3C-2F4E-8A4B-95D8-958DD5EFAEB9}" srcOrd="0" destOrd="0" presId="urn:microsoft.com/office/officeart/2005/8/layout/hList1"/>
    <dgm:cxn modelId="{D2064346-FBE6-C648-BBE9-62F5CBB4DC2E}" srcId="{C61C1447-1554-664F-B4D3-752AC87449E4}" destId="{A3F75956-4289-0641-A821-3C15DCD9AD47}" srcOrd="2" destOrd="0" parTransId="{48F93F20-719C-484D-98CD-8C134EA0D70F}" sibTransId="{482657F7-8BDC-004A-B60C-524D9678D4D5}"/>
    <dgm:cxn modelId="{9C989486-A253-2544-AB48-453399B20031}" type="presOf" srcId="{EC038D39-3AEB-E048-819A-114CB1B95172}" destId="{A4C36978-0754-B24F-918D-4DAF00D2228D}" srcOrd="0" destOrd="0" presId="urn:microsoft.com/office/officeart/2005/8/layout/hList1"/>
    <dgm:cxn modelId="{A63A38F6-87C5-8E4A-9CB0-F31FA5398440}" type="presOf" srcId="{A3F75956-4289-0641-A821-3C15DCD9AD47}" destId="{AD6377C1-AF43-E74B-AA17-124062BD047F}" srcOrd="0" destOrd="2" presId="urn:microsoft.com/office/officeart/2005/8/layout/hList1"/>
    <dgm:cxn modelId="{8245C04E-89DD-4D4D-ACAD-3A92FF0A65AC}" srcId="{1171D752-6B79-6240-8D64-239D705770BA}" destId="{B7AE84BC-92BE-9C48-97FC-090483B90DA3}" srcOrd="2" destOrd="0" parTransId="{D061D869-2763-554D-A128-4875D20D197D}" sibTransId="{7F2E40DF-76E0-A04B-AE16-89E8C3547727}"/>
    <dgm:cxn modelId="{B7823755-B600-A84F-A64A-AB4B30F0727D}" type="presOf" srcId="{2455B958-E0E9-D049-B432-DC9C68B3AAA1}" destId="{AD6377C1-AF43-E74B-AA17-124062BD047F}" srcOrd="0" destOrd="7" presId="urn:microsoft.com/office/officeart/2005/8/layout/hList1"/>
    <dgm:cxn modelId="{756E939F-6DDC-2341-BACA-A18C3986016B}" type="presOf" srcId="{D04D470B-98EE-4E4D-80F8-6BD30DB504FB}" destId="{AD6377C1-AF43-E74B-AA17-124062BD047F}" srcOrd="0" destOrd="3" presId="urn:microsoft.com/office/officeart/2005/8/layout/hList1"/>
    <dgm:cxn modelId="{6107875B-ACFB-5642-A702-602BDD00E4F2}" type="presOf" srcId="{8E88E341-CD0D-9E40-885D-748AE17BDA1D}" destId="{CDC0BD3C-2F4E-8A4B-95D8-958DD5EFAEB9}" srcOrd="0" destOrd="2" presId="urn:microsoft.com/office/officeart/2005/8/layout/hList1"/>
    <dgm:cxn modelId="{0A3A73EC-BE1C-6343-85C6-C3E5726262F2}" srcId="{1171D752-6B79-6240-8D64-239D705770BA}" destId="{C5D2723B-08D0-E048-94E5-09FD54FF46B6}" srcOrd="1" destOrd="0" parTransId="{6B572BC8-DBCB-E54F-85C2-35FBB19502AC}" sibTransId="{04455E98-EE00-4246-9DDF-470D8A302FBB}"/>
    <dgm:cxn modelId="{70ACC143-AD24-824D-A3AA-ACE9E7FDB0FF}" srcId="{C61C1447-1554-664F-B4D3-752AC87449E4}" destId="{8E6A7D5C-5E99-E64B-863D-08FECEFA7CF9}" srcOrd="0" destOrd="0" parTransId="{0DAB73EC-7142-C344-9ADA-05E50940A918}" sibTransId="{46789150-72C4-4649-9C64-793A69AE5B37}"/>
    <dgm:cxn modelId="{9A36F00C-4685-6244-9398-930750F16FFD}" type="presOf" srcId="{8E6A7D5C-5E99-E64B-863D-08FECEFA7CF9}" destId="{AD6377C1-AF43-E74B-AA17-124062BD047F}" srcOrd="0" destOrd="0" presId="urn:microsoft.com/office/officeart/2005/8/layout/hList1"/>
    <dgm:cxn modelId="{B7612FB7-28D8-D646-83F8-450596CAC170}" srcId="{B7AE84BC-92BE-9C48-97FC-090483B90DA3}" destId="{90E5C297-FFFA-0745-98D2-4C96DB915923}" srcOrd="1" destOrd="0" parTransId="{49C71AD2-769C-7646-A79D-11392D6EED85}" sibTransId="{82FD9F1A-663B-B14C-941D-B105BA99CCF2}"/>
    <dgm:cxn modelId="{959B47EF-772C-3548-989F-3C1F7CB16A20}" srcId="{C61C1447-1554-664F-B4D3-752AC87449E4}" destId="{63216DD8-0328-EB40-86FD-4F5E4282A444}" srcOrd="10" destOrd="0" parTransId="{2D266FD0-6035-3E41-910A-04DEB4935DBF}" sibTransId="{B94E1962-FD74-AD44-9571-E65807F10478}"/>
    <dgm:cxn modelId="{98682720-A2C3-364B-8A9B-97684A1CD18A}" type="presOf" srcId="{90E5C297-FFFA-0745-98D2-4C96DB915923}" destId="{CDC0BD3C-2F4E-8A4B-95D8-958DD5EFAEB9}" srcOrd="0" destOrd="1" presId="urn:microsoft.com/office/officeart/2005/8/layout/hList1"/>
    <dgm:cxn modelId="{FFD41DCB-3A34-A34E-85F2-EDE621C6F317}" type="presOf" srcId="{78D125EA-8007-0840-BAD7-D7D177D241E4}" destId="{AD6377C1-AF43-E74B-AA17-124062BD047F}" srcOrd="0" destOrd="5" presId="urn:microsoft.com/office/officeart/2005/8/layout/hList1"/>
    <dgm:cxn modelId="{4F6497B0-0121-9246-8E63-2167FEED1EAB}" type="presOf" srcId="{55D65DD6-4B9B-324B-88F8-590B798F1E68}" destId="{A4C36978-0754-B24F-918D-4DAF00D2228D}" srcOrd="0" destOrd="1" presId="urn:microsoft.com/office/officeart/2005/8/layout/hList1"/>
    <dgm:cxn modelId="{E2482649-0123-C141-8891-AB0F3C34D153}" type="presOf" srcId="{344B19B9-FFFC-A84B-AD10-21FB7C9914ED}" destId="{A4C36978-0754-B24F-918D-4DAF00D2228D}" srcOrd="0" destOrd="3" presId="urn:microsoft.com/office/officeart/2005/8/layout/hList1"/>
    <dgm:cxn modelId="{8A442A7C-6F7C-384C-BA37-C5B6A76CE339}" srcId="{C5D2723B-08D0-E048-94E5-09FD54FF46B6}" destId="{344B19B9-FFFC-A84B-AD10-21FB7C9914ED}" srcOrd="3" destOrd="0" parTransId="{166ACB56-7469-CE49-B5FE-E8B38C0CF8DC}" sibTransId="{E10B8904-CC3B-2040-89DB-129BE79201CE}"/>
    <dgm:cxn modelId="{7DCFF3C7-0E26-0C4A-8F31-353F4AEC2DE6}" srcId="{C61C1447-1554-664F-B4D3-752AC87449E4}" destId="{5760DE82-3FB1-6B40-AE1B-260E4E8DAD11}" srcOrd="4" destOrd="0" parTransId="{119EDF3A-28A5-964D-BD09-691A2BC8E4D4}" sibTransId="{55A631EA-6425-5046-9341-597A39AC8C40}"/>
    <dgm:cxn modelId="{95893C47-44B5-3E44-BDEA-83DB861A4CA7}" type="presOf" srcId="{F7A05CB9-2962-D64A-A1D6-4067AADF2CED}" destId="{A4C36978-0754-B24F-918D-4DAF00D2228D}" srcOrd="0" destOrd="2" presId="urn:microsoft.com/office/officeart/2005/8/layout/hList1"/>
    <dgm:cxn modelId="{7E58C089-96B1-4844-B923-6527E51C75BE}" type="presOf" srcId="{1171D752-6B79-6240-8D64-239D705770BA}" destId="{47A71BE3-9A41-A34B-969E-52D0B2A283EF}" srcOrd="0" destOrd="0" presId="urn:microsoft.com/office/officeart/2005/8/layout/hList1"/>
    <dgm:cxn modelId="{A7CD1620-8653-8941-941E-103D96412CC1}" srcId="{C61C1447-1554-664F-B4D3-752AC87449E4}" destId="{C5CF0D49-902F-0D42-AE18-14557CA80E08}" srcOrd="1" destOrd="0" parTransId="{8023ABCF-9033-264F-86AE-14240700CD6D}" sibTransId="{A63B7784-D1EC-9641-85B6-BBEE62E4598D}"/>
    <dgm:cxn modelId="{29D80674-9B62-E54A-9CFC-87AF91247C95}" srcId="{C5D2723B-08D0-E048-94E5-09FD54FF46B6}" destId="{F7A05CB9-2962-D64A-A1D6-4067AADF2CED}" srcOrd="2" destOrd="0" parTransId="{8676C98A-61D2-EF42-A3A4-EA8CC0D2F78C}" sibTransId="{F250A686-70DD-AF45-9EF3-075094F426BE}"/>
    <dgm:cxn modelId="{2CE0C747-2768-8940-AC6C-4952D08E5739}" type="presOf" srcId="{B7AE84BC-92BE-9C48-97FC-090483B90DA3}" destId="{F5F2D0B5-9390-FB4F-9389-00A74843E6FB}" srcOrd="0" destOrd="0" presId="urn:microsoft.com/office/officeart/2005/8/layout/hList1"/>
    <dgm:cxn modelId="{0E57088C-2F92-834B-B61F-CA41F5C28E8B}" srcId="{B7AE84BC-92BE-9C48-97FC-090483B90DA3}" destId="{8E88E341-CD0D-9E40-885D-748AE17BDA1D}" srcOrd="2" destOrd="0" parTransId="{41C8EB95-75FB-8949-A044-A9FA1954F763}" sibTransId="{491F3D72-2B12-9045-991C-5944AC1FB42A}"/>
    <dgm:cxn modelId="{175E354D-39AE-8947-BA5D-D06088CADCE5}" type="presOf" srcId="{64DCE8CD-D8BA-5F4F-A20C-E2359CDA3919}" destId="{AD6377C1-AF43-E74B-AA17-124062BD047F}" srcOrd="0" destOrd="8" presId="urn:microsoft.com/office/officeart/2005/8/layout/hList1"/>
    <dgm:cxn modelId="{C2E4C336-6ED9-9042-B171-9E74BE9EC4ED}" type="presOf" srcId="{C5CF0D49-902F-0D42-AE18-14557CA80E08}" destId="{AD6377C1-AF43-E74B-AA17-124062BD047F}" srcOrd="0" destOrd="1" presId="urn:microsoft.com/office/officeart/2005/8/layout/hList1"/>
    <dgm:cxn modelId="{039908E4-4930-2C42-80CB-E7410E24104E}" srcId="{C61C1447-1554-664F-B4D3-752AC87449E4}" destId="{2455B958-E0E9-D049-B432-DC9C68B3AAA1}" srcOrd="7" destOrd="0" parTransId="{E303749A-D6F1-354D-B92B-4BA951D220C4}" sibTransId="{B2FA2370-5F40-2E42-B857-82A6F8DD164E}"/>
    <dgm:cxn modelId="{4DCC32B1-9482-0F4E-8B1B-9F979DC1B870}" type="presParOf" srcId="{47A71BE3-9A41-A34B-969E-52D0B2A283EF}" destId="{319B5D56-F756-F648-A6AC-0CAC7C85547E}" srcOrd="0" destOrd="0" presId="urn:microsoft.com/office/officeart/2005/8/layout/hList1"/>
    <dgm:cxn modelId="{839C3E8B-F06F-0041-A48D-4968E3FB791F}" type="presParOf" srcId="{319B5D56-F756-F648-A6AC-0CAC7C85547E}" destId="{032B9213-3CBA-5149-8C29-184462256832}" srcOrd="0" destOrd="0" presId="urn:microsoft.com/office/officeart/2005/8/layout/hList1"/>
    <dgm:cxn modelId="{F252A532-E473-1C47-9D4F-8AB3F528FEA8}" type="presParOf" srcId="{319B5D56-F756-F648-A6AC-0CAC7C85547E}" destId="{AD6377C1-AF43-E74B-AA17-124062BD047F}" srcOrd="1" destOrd="0" presId="urn:microsoft.com/office/officeart/2005/8/layout/hList1"/>
    <dgm:cxn modelId="{0F90918C-16D9-EB49-81B6-688A714E3E48}" type="presParOf" srcId="{47A71BE3-9A41-A34B-969E-52D0B2A283EF}" destId="{8DF11BCE-AAC8-0848-A21C-C32CC8D2C708}" srcOrd="1" destOrd="0" presId="urn:microsoft.com/office/officeart/2005/8/layout/hList1"/>
    <dgm:cxn modelId="{3EC9611E-0FF4-6044-ABAE-1CDBD02CEDBB}" type="presParOf" srcId="{47A71BE3-9A41-A34B-969E-52D0B2A283EF}" destId="{257DA8B5-5673-9D42-8857-98B80DF82DA4}" srcOrd="2" destOrd="0" presId="urn:microsoft.com/office/officeart/2005/8/layout/hList1"/>
    <dgm:cxn modelId="{EED3C669-7942-3F46-96F3-B487A03AD0FE}" type="presParOf" srcId="{257DA8B5-5673-9D42-8857-98B80DF82DA4}" destId="{33809C6C-4EE9-8842-8A56-FDFD5E6F8A4F}" srcOrd="0" destOrd="0" presId="urn:microsoft.com/office/officeart/2005/8/layout/hList1"/>
    <dgm:cxn modelId="{D209B627-C582-6444-9187-D70E75582C6A}" type="presParOf" srcId="{257DA8B5-5673-9D42-8857-98B80DF82DA4}" destId="{A4C36978-0754-B24F-918D-4DAF00D2228D}" srcOrd="1" destOrd="0" presId="urn:microsoft.com/office/officeart/2005/8/layout/hList1"/>
    <dgm:cxn modelId="{A9677631-9316-A549-97C6-11EAAF1CFB13}" type="presParOf" srcId="{47A71BE3-9A41-A34B-969E-52D0B2A283EF}" destId="{EF628237-2D6B-3D4C-9C05-9EC1285CC9DE}" srcOrd="3" destOrd="0" presId="urn:microsoft.com/office/officeart/2005/8/layout/hList1"/>
    <dgm:cxn modelId="{19AA2634-FEDF-E04B-A259-30C03BD88805}" type="presParOf" srcId="{47A71BE3-9A41-A34B-969E-52D0B2A283EF}" destId="{3255A8AB-C15E-5049-ACC8-8E99AAF78E75}" srcOrd="4" destOrd="0" presId="urn:microsoft.com/office/officeart/2005/8/layout/hList1"/>
    <dgm:cxn modelId="{2BF6361C-F3EE-6344-9EC9-588FD1BA6064}" type="presParOf" srcId="{3255A8AB-C15E-5049-ACC8-8E99AAF78E75}" destId="{F5F2D0B5-9390-FB4F-9389-00A74843E6FB}" srcOrd="0" destOrd="0" presId="urn:microsoft.com/office/officeart/2005/8/layout/hList1"/>
    <dgm:cxn modelId="{0683CBA3-1FED-B44F-A53C-183ED370CDB0}" type="presParOf" srcId="{3255A8AB-C15E-5049-ACC8-8E99AAF78E75}" destId="{CDC0BD3C-2F4E-8A4B-95D8-958DD5EFAEB9}"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2B9213-3CBA-5149-8C29-184462256832}">
      <dsp:nvSpPr>
        <dsp:cNvPr id="0" name=""/>
        <dsp:cNvSpPr/>
      </dsp:nvSpPr>
      <dsp:spPr>
        <a:xfrm>
          <a:off x="2562" y="67474"/>
          <a:ext cx="2498749" cy="316800"/>
        </a:xfrm>
        <a:prstGeom prst="rect">
          <a:avLst/>
        </a:prstGeom>
        <a:gradFill rotWithShape="0">
          <a:gsLst>
            <a:gs pos="0">
              <a:schemeClr val="accent1">
                <a:hueOff val="0"/>
                <a:satOff val="0"/>
                <a:lumOff val="0"/>
                <a:alphaOff val="0"/>
                <a:tint val="96000"/>
                <a:lumMod val="102000"/>
              </a:schemeClr>
            </a:gs>
            <a:gs pos="100000">
              <a:schemeClr val="accent1">
                <a:hueOff val="0"/>
                <a:satOff val="0"/>
                <a:lumOff val="0"/>
                <a:alphaOff val="0"/>
                <a:shade val="88000"/>
                <a:lumMod val="94000"/>
              </a:schemeClr>
            </a:gs>
          </a:gsLst>
          <a:path path="circle">
            <a:fillToRect l="50000" t="100000" r="100000" b="50000"/>
          </a:path>
        </a:gradFill>
        <a:ln w="9525" cap="rnd" cmpd="sng" algn="ctr">
          <a:solidFill>
            <a:schemeClr val="tx1"/>
          </a:solidFill>
          <a:prstDash val="solid"/>
        </a:ln>
        <a:effectLst>
          <a:outerShdw blurRad="50800" dist="38100" dir="2700000" algn="tl" rotWithShape="0">
            <a:srgbClr val="000000">
              <a:alpha val="43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85344" tIns="48768" rIns="85344" bIns="48768" numCol="1" spcCol="1270" anchor="ctr" anchorCtr="0">
          <a:noAutofit/>
        </a:bodyPr>
        <a:lstStyle/>
        <a:p>
          <a:pPr lvl="0" algn="ctr" defTabSz="533400">
            <a:lnSpc>
              <a:spcPct val="90000"/>
            </a:lnSpc>
            <a:spcBef>
              <a:spcPct val="0"/>
            </a:spcBef>
            <a:spcAft>
              <a:spcPct val="35000"/>
            </a:spcAft>
          </a:pPr>
          <a:r>
            <a:rPr lang="en-US" sz="1200" b="1" i="0" kern="1200" dirty="0" smtClean="0"/>
            <a:t>Converted</a:t>
          </a:r>
          <a:endParaRPr lang="en-US" sz="1200" b="1" i="0" kern="1200" dirty="0"/>
        </a:p>
      </dsp:txBody>
      <dsp:txXfrm>
        <a:off x="2562" y="67474"/>
        <a:ext cx="2498749" cy="316800"/>
      </dsp:txXfrm>
    </dsp:sp>
    <dsp:sp modelId="{AD6377C1-AF43-E74B-AA17-124062BD047F}">
      <dsp:nvSpPr>
        <dsp:cNvPr id="0" name=""/>
        <dsp:cNvSpPr/>
      </dsp:nvSpPr>
      <dsp:spPr>
        <a:xfrm>
          <a:off x="2562" y="384274"/>
          <a:ext cx="2498749" cy="2113650"/>
        </a:xfrm>
        <a:prstGeom prst="rect">
          <a:avLst/>
        </a:prstGeom>
        <a:solidFill>
          <a:schemeClr val="accent1">
            <a:alpha val="90000"/>
            <a:tint val="40000"/>
            <a:hueOff val="0"/>
            <a:satOff val="0"/>
            <a:lumOff val="0"/>
            <a:alphaOff val="0"/>
          </a:schemeClr>
        </a:solidFill>
        <a:ln w="9525" cap="rnd" cmpd="sng" algn="ctr">
          <a:solidFill>
            <a:schemeClr val="tx1"/>
          </a:solidFill>
          <a:prstDash val="solid"/>
        </a:ln>
        <a:effectLst>
          <a:outerShdw blurRad="50800" dist="38100" dir="2700000" algn="tl" rotWithShape="0">
            <a:srgbClr val="000000">
              <a:alpha val="43000"/>
            </a:srgbClr>
          </a:outerShdw>
        </a:effectLst>
      </dsp:spPr>
      <dsp:style>
        <a:lnRef idx="1">
          <a:scrgbClr r="0" g="0" b="0"/>
        </a:lnRef>
        <a:fillRef idx="1">
          <a:scrgbClr r="0" g="0" b="0"/>
        </a:fillRef>
        <a:effectRef idx="0">
          <a:scrgbClr r="0" g="0" b="0"/>
        </a:effectRef>
        <a:fontRef idx="minor"/>
      </dsp:style>
      <dsp:txBody>
        <a:bodyPr spcFirstLastPara="0" vert="horz" wrap="square" lIns="58674" tIns="58674" rIns="78232" bIns="88011"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t>Core ESGF node</a:t>
          </a:r>
          <a:endParaRPr lang="en-US" sz="1100" kern="1200" dirty="0"/>
        </a:p>
        <a:p>
          <a:pPr marL="57150" lvl="1" indent="-57150" algn="l" defTabSz="488950">
            <a:lnSpc>
              <a:spcPct val="90000"/>
            </a:lnSpc>
            <a:spcBef>
              <a:spcPct val="0"/>
            </a:spcBef>
            <a:spcAft>
              <a:spcPct val="15000"/>
            </a:spcAft>
            <a:buChar char="•"/>
          </a:pPr>
          <a:r>
            <a:rPr lang="en-US" sz="1100" kern="1200" dirty="0" smtClean="0"/>
            <a:t>Postgres</a:t>
          </a:r>
          <a:endParaRPr lang="en-US" sz="1100" kern="1200" dirty="0"/>
        </a:p>
        <a:p>
          <a:pPr marL="57150" lvl="1" indent="-57150" algn="l" defTabSz="488950">
            <a:lnSpc>
              <a:spcPct val="90000"/>
            </a:lnSpc>
            <a:spcBef>
              <a:spcPct val="0"/>
            </a:spcBef>
            <a:spcAft>
              <a:spcPct val="15000"/>
            </a:spcAft>
            <a:buChar char="•"/>
          </a:pPr>
          <a:r>
            <a:rPr lang="en-US" sz="1100" kern="1200" dirty="0" smtClean="0"/>
            <a:t>CoG</a:t>
          </a:r>
          <a:endParaRPr lang="en-US" sz="1100" kern="1200" dirty="0"/>
        </a:p>
        <a:p>
          <a:pPr marL="57150" lvl="1" indent="-57150" algn="l" defTabSz="488950">
            <a:lnSpc>
              <a:spcPct val="90000"/>
            </a:lnSpc>
            <a:spcBef>
              <a:spcPct val="0"/>
            </a:spcBef>
            <a:spcAft>
              <a:spcPct val="15000"/>
            </a:spcAft>
            <a:buChar char="•"/>
          </a:pPr>
          <a:r>
            <a:rPr lang="en-US" sz="1100" kern="1200" dirty="0" smtClean="0"/>
            <a:t>HTTPD w/ ESGF </a:t>
          </a:r>
          <a:r>
            <a:rPr lang="en-US" sz="1100" kern="1200" dirty="0" err="1" smtClean="0"/>
            <a:t>config</a:t>
          </a:r>
          <a:endParaRPr lang="en-US" sz="1100" kern="1200" dirty="0"/>
        </a:p>
        <a:p>
          <a:pPr marL="57150" lvl="1" indent="-57150" algn="l" defTabSz="488950">
            <a:lnSpc>
              <a:spcPct val="90000"/>
            </a:lnSpc>
            <a:spcBef>
              <a:spcPct val="0"/>
            </a:spcBef>
            <a:spcAft>
              <a:spcPct val="15000"/>
            </a:spcAft>
            <a:buChar char="•"/>
          </a:pPr>
          <a:r>
            <a:rPr lang="en-US" sz="1100" kern="1200" dirty="0" smtClean="0"/>
            <a:t>Tomcat w/ ESGF </a:t>
          </a:r>
          <a:r>
            <a:rPr lang="en-US" sz="1100" kern="1200" dirty="0" err="1" smtClean="0"/>
            <a:t>config</a:t>
          </a:r>
          <a:endParaRPr lang="en-US" sz="1100" kern="1200" dirty="0"/>
        </a:p>
        <a:p>
          <a:pPr marL="57150" lvl="1" indent="-57150" algn="l" defTabSz="488950">
            <a:lnSpc>
              <a:spcPct val="90000"/>
            </a:lnSpc>
            <a:spcBef>
              <a:spcPct val="0"/>
            </a:spcBef>
            <a:spcAft>
              <a:spcPct val="15000"/>
            </a:spcAft>
            <a:buChar char="•"/>
          </a:pPr>
          <a:r>
            <a:rPr lang="en-US" sz="1100" kern="1200" dirty="0" smtClean="0"/>
            <a:t>Solr</a:t>
          </a:r>
          <a:endParaRPr lang="en-US" sz="1100" kern="1200" dirty="0"/>
        </a:p>
        <a:p>
          <a:pPr marL="57150" lvl="1" indent="-57150" algn="l" defTabSz="488950">
            <a:lnSpc>
              <a:spcPct val="90000"/>
            </a:lnSpc>
            <a:spcBef>
              <a:spcPct val="0"/>
            </a:spcBef>
            <a:spcAft>
              <a:spcPct val="15000"/>
            </a:spcAft>
            <a:buChar char="•"/>
          </a:pPr>
          <a:r>
            <a:rPr lang="en-US" sz="1100" kern="1200" dirty="0" smtClean="0"/>
            <a:t>ESGF Search</a:t>
          </a:r>
          <a:endParaRPr lang="en-US" sz="1100" kern="1200" dirty="0"/>
        </a:p>
        <a:p>
          <a:pPr marL="57150" lvl="1" indent="-57150" algn="l" defTabSz="488950">
            <a:lnSpc>
              <a:spcPct val="90000"/>
            </a:lnSpc>
            <a:spcBef>
              <a:spcPct val="0"/>
            </a:spcBef>
            <a:spcAft>
              <a:spcPct val="15000"/>
            </a:spcAft>
            <a:buChar char="•"/>
          </a:pPr>
          <a:r>
            <a:rPr lang="en-US" sz="1100" kern="1200" dirty="0" smtClean="0"/>
            <a:t>TDS w/ ESGF </a:t>
          </a:r>
          <a:r>
            <a:rPr lang="en-US" sz="1100" kern="1200" dirty="0" err="1" smtClean="0"/>
            <a:t>config</a:t>
          </a:r>
          <a:endParaRPr lang="en-US" sz="1100" kern="1200" dirty="0"/>
        </a:p>
        <a:p>
          <a:pPr marL="57150" lvl="1" indent="-57150" algn="l" defTabSz="488950">
            <a:lnSpc>
              <a:spcPct val="90000"/>
            </a:lnSpc>
            <a:spcBef>
              <a:spcPct val="0"/>
            </a:spcBef>
            <a:spcAft>
              <a:spcPct val="15000"/>
            </a:spcAft>
            <a:buChar char="•"/>
          </a:pPr>
          <a:r>
            <a:rPr lang="en-US" sz="1100" kern="1200" dirty="0" smtClean="0"/>
            <a:t>ESGF Publisher client</a:t>
          </a:r>
          <a:endParaRPr lang="en-US" sz="1100" kern="1200" dirty="0"/>
        </a:p>
        <a:p>
          <a:pPr marL="57150" lvl="1" indent="-57150" algn="l" defTabSz="488950">
            <a:lnSpc>
              <a:spcPct val="90000"/>
            </a:lnSpc>
            <a:spcBef>
              <a:spcPct val="0"/>
            </a:spcBef>
            <a:spcAft>
              <a:spcPct val="15000"/>
            </a:spcAft>
            <a:buChar char="•"/>
          </a:pPr>
          <a:r>
            <a:rPr lang="en-US" sz="1100" kern="1200" dirty="0" smtClean="0"/>
            <a:t>ESGF ORP</a:t>
          </a:r>
          <a:endParaRPr lang="en-US" sz="1100" kern="1200" dirty="0"/>
        </a:p>
        <a:p>
          <a:pPr marL="57150" lvl="1" indent="-57150" algn="l" defTabSz="488950">
            <a:lnSpc>
              <a:spcPct val="90000"/>
            </a:lnSpc>
            <a:spcBef>
              <a:spcPct val="0"/>
            </a:spcBef>
            <a:spcAft>
              <a:spcPct val="15000"/>
            </a:spcAft>
            <a:buChar char="•"/>
          </a:pPr>
          <a:r>
            <a:rPr lang="en-US" sz="1100" kern="1200" dirty="0" smtClean="0"/>
            <a:t>ESGF IdP</a:t>
          </a:r>
          <a:endParaRPr lang="en-US" sz="1100" kern="1200" dirty="0"/>
        </a:p>
      </dsp:txBody>
      <dsp:txXfrm>
        <a:off x="2562" y="384274"/>
        <a:ext cx="2498749" cy="2113650"/>
      </dsp:txXfrm>
    </dsp:sp>
    <dsp:sp modelId="{33809C6C-4EE9-8842-8A56-FDFD5E6F8A4F}">
      <dsp:nvSpPr>
        <dsp:cNvPr id="0" name=""/>
        <dsp:cNvSpPr/>
      </dsp:nvSpPr>
      <dsp:spPr>
        <a:xfrm>
          <a:off x="2851136" y="67474"/>
          <a:ext cx="2498749" cy="316800"/>
        </a:xfrm>
        <a:prstGeom prst="rect">
          <a:avLst/>
        </a:prstGeom>
        <a:gradFill rotWithShape="0">
          <a:gsLst>
            <a:gs pos="0">
              <a:schemeClr val="accent1">
                <a:hueOff val="0"/>
                <a:satOff val="0"/>
                <a:lumOff val="0"/>
                <a:alphaOff val="0"/>
                <a:tint val="96000"/>
                <a:lumMod val="102000"/>
              </a:schemeClr>
            </a:gs>
            <a:gs pos="100000">
              <a:schemeClr val="accent1">
                <a:hueOff val="0"/>
                <a:satOff val="0"/>
                <a:lumOff val="0"/>
                <a:alphaOff val="0"/>
                <a:shade val="88000"/>
                <a:lumMod val="94000"/>
              </a:schemeClr>
            </a:gs>
          </a:gsLst>
          <a:path path="circle">
            <a:fillToRect l="50000" t="100000" r="100000" b="50000"/>
          </a:path>
        </a:gradFill>
        <a:ln w="9525" cap="rnd" cmpd="sng" algn="ctr">
          <a:solidFill>
            <a:schemeClr val="tx1"/>
          </a:solidFill>
          <a:prstDash val="solid"/>
        </a:ln>
        <a:effectLst>
          <a:outerShdw blurRad="50800" dist="38100" dir="2700000" algn="tl" rotWithShape="0">
            <a:srgbClr val="000000">
              <a:alpha val="43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85344" tIns="48768" rIns="85344" bIns="48768" numCol="1" spcCol="1270" anchor="ctr" anchorCtr="0">
          <a:noAutofit/>
        </a:bodyPr>
        <a:lstStyle/>
        <a:p>
          <a:pPr lvl="0" algn="ctr" defTabSz="533400">
            <a:lnSpc>
              <a:spcPct val="90000"/>
            </a:lnSpc>
            <a:spcBef>
              <a:spcPct val="0"/>
            </a:spcBef>
            <a:spcAft>
              <a:spcPct val="35000"/>
            </a:spcAft>
          </a:pPr>
          <a:r>
            <a:rPr lang="en-US" sz="1200" b="1" i="0" kern="1200" dirty="0" smtClean="0"/>
            <a:t>In progress</a:t>
          </a:r>
          <a:endParaRPr lang="en-US" sz="1200" b="1" i="0" kern="1200" dirty="0"/>
        </a:p>
      </dsp:txBody>
      <dsp:txXfrm>
        <a:off x="2851136" y="67474"/>
        <a:ext cx="2498749" cy="316800"/>
      </dsp:txXfrm>
    </dsp:sp>
    <dsp:sp modelId="{A4C36978-0754-B24F-918D-4DAF00D2228D}">
      <dsp:nvSpPr>
        <dsp:cNvPr id="0" name=""/>
        <dsp:cNvSpPr/>
      </dsp:nvSpPr>
      <dsp:spPr>
        <a:xfrm>
          <a:off x="2851136" y="384274"/>
          <a:ext cx="2498749" cy="2113650"/>
        </a:xfrm>
        <a:prstGeom prst="rect">
          <a:avLst/>
        </a:prstGeom>
        <a:solidFill>
          <a:schemeClr val="accent1">
            <a:alpha val="90000"/>
            <a:tint val="40000"/>
            <a:hueOff val="0"/>
            <a:satOff val="0"/>
            <a:lumOff val="0"/>
            <a:alphaOff val="0"/>
          </a:schemeClr>
        </a:solidFill>
        <a:ln w="9525" cap="rnd" cmpd="sng" algn="ctr">
          <a:solidFill>
            <a:schemeClr val="tx1"/>
          </a:solidFill>
          <a:prstDash val="solid"/>
        </a:ln>
        <a:effectLst>
          <a:outerShdw blurRad="50800" dist="38100" dir="2700000" algn="tl" rotWithShape="0">
            <a:srgbClr val="000000">
              <a:alpha val="43000"/>
            </a:srgbClr>
          </a:outerShdw>
        </a:effectLst>
      </dsp:spPr>
      <dsp:style>
        <a:lnRef idx="1">
          <a:scrgbClr r="0" g="0" b="0"/>
        </a:lnRef>
        <a:fillRef idx="1">
          <a:scrgbClr r="0" g="0" b="0"/>
        </a:fillRef>
        <a:effectRef idx="0">
          <a:scrgbClr r="0" g="0" b="0"/>
        </a:effectRef>
        <a:fontRef idx="minor"/>
      </dsp:style>
      <dsp:txBody>
        <a:bodyPr spcFirstLastPara="0" vert="horz" wrap="square" lIns="58674" tIns="58674" rIns="78232" bIns="88011"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t>Node Manager</a:t>
          </a:r>
          <a:endParaRPr lang="en-US" sz="1100" kern="1200" dirty="0"/>
        </a:p>
        <a:p>
          <a:pPr marL="57150" lvl="1" indent="-57150" algn="l" defTabSz="488950">
            <a:lnSpc>
              <a:spcPct val="90000"/>
            </a:lnSpc>
            <a:spcBef>
              <a:spcPct val="0"/>
            </a:spcBef>
            <a:spcAft>
              <a:spcPct val="15000"/>
            </a:spcAft>
            <a:buChar char="•"/>
          </a:pPr>
          <a:r>
            <a:rPr lang="en-US" sz="1100" kern="1200" dirty="0" smtClean="0"/>
            <a:t>Dashboard</a:t>
          </a:r>
          <a:endParaRPr lang="en-US" sz="1100" kern="1200" dirty="0"/>
        </a:p>
        <a:p>
          <a:pPr marL="57150" lvl="1" indent="-57150" algn="l" defTabSz="488950">
            <a:lnSpc>
              <a:spcPct val="90000"/>
            </a:lnSpc>
            <a:spcBef>
              <a:spcPct val="0"/>
            </a:spcBef>
            <a:spcAft>
              <a:spcPct val="15000"/>
            </a:spcAft>
            <a:buChar char="•"/>
          </a:pPr>
          <a:r>
            <a:rPr lang="en-US" sz="1100" kern="1200" dirty="0" smtClean="0"/>
            <a:t>ESGF Stats</a:t>
          </a:r>
          <a:endParaRPr lang="en-US" sz="1100" kern="1200" dirty="0"/>
        </a:p>
        <a:p>
          <a:pPr marL="57150" lvl="1" indent="-57150" algn="l" defTabSz="488950">
            <a:lnSpc>
              <a:spcPct val="90000"/>
            </a:lnSpc>
            <a:spcBef>
              <a:spcPct val="0"/>
            </a:spcBef>
            <a:spcAft>
              <a:spcPct val="15000"/>
            </a:spcAft>
            <a:buChar char="•"/>
          </a:pPr>
          <a:r>
            <a:rPr lang="en-US" sz="1100" kern="1200" dirty="0" smtClean="0"/>
            <a:t>ESGF Short Lived Certificate Server</a:t>
          </a:r>
          <a:endParaRPr lang="en-US" sz="1100" kern="1200" dirty="0"/>
        </a:p>
      </dsp:txBody>
      <dsp:txXfrm>
        <a:off x="2851136" y="384274"/>
        <a:ext cx="2498749" cy="2113650"/>
      </dsp:txXfrm>
    </dsp:sp>
    <dsp:sp modelId="{F5F2D0B5-9390-FB4F-9389-00A74843E6FB}">
      <dsp:nvSpPr>
        <dsp:cNvPr id="0" name=""/>
        <dsp:cNvSpPr/>
      </dsp:nvSpPr>
      <dsp:spPr>
        <a:xfrm>
          <a:off x="5699710" y="67474"/>
          <a:ext cx="2498749" cy="316800"/>
        </a:xfrm>
        <a:prstGeom prst="rect">
          <a:avLst/>
        </a:prstGeom>
        <a:gradFill rotWithShape="0">
          <a:gsLst>
            <a:gs pos="0">
              <a:schemeClr val="accent1">
                <a:hueOff val="0"/>
                <a:satOff val="0"/>
                <a:lumOff val="0"/>
                <a:alphaOff val="0"/>
                <a:tint val="96000"/>
                <a:lumMod val="102000"/>
              </a:schemeClr>
            </a:gs>
            <a:gs pos="100000">
              <a:schemeClr val="accent1">
                <a:hueOff val="0"/>
                <a:satOff val="0"/>
                <a:lumOff val="0"/>
                <a:alphaOff val="0"/>
                <a:shade val="88000"/>
                <a:lumMod val="94000"/>
              </a:schemeClr>
            </a:gs>
          </a:gsLst>
          <a:path path="circle">
            <a:fillToRect l="50000" t="100000" r="100000" b="50000"/>
          </a:path>
        </a:gradFill>
        <a:ln w="9525" cap="rnd" cmpd="sng" algn="ctr">
          <a:solidFill>
            <a:schemeClr val="tx1"/>
          </a:solidFill>
          <a:prstDash val="solid"/>
        </a:ln>
        <a:effectLst>
          <a:outerShdw blurRad="50800" dist="38100" dir="2700000" algn="tl" rotWithShape="0">
            <a:srgbClr val="000000">
              <a:alpha val="43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85344" tIns="48768" rIns="85344" bIns="48768" numCol="1" spcCol="1270" anchor="ctr" anchorCtr="0">
          <a:noAutofit/>
        </a:bodyPr>
        <a:lstStyle/>
        <a:p>
          <a:pPr lvl="0" algn="ctr" defTabSz="533400">
            <a:lnSpc>
              <a:spcPct val="90000"/>
            </a:lnSpc>
            <a:spcBef>
              <a:spcPct val="0"/>
            </a:spcBef>
            <a:spcAft>
              <a:spcPct val="35000"/>
            </a:spcAft>
          </a:pPr>
          <a:r>
            <a:rPr lang="en-US" sz="1200" b="1" i="0" kern="1200" dirty="0" smtClean="0"/>
            <a:t>Not started</a:t>
          </a:r>
          <a:endParaRPr lang="en-US" sz="1200" b="1" i="0" kern="1200" dirty="0"/>
        </a:p>
      </dsp:txBody>
      <dsp:txXfrm>
        <a:off x="5699710" y="67474"/>
        <a:ext cx="2498749" cy="316800"/>
      </dsp:txXfrm>
    </dsp:sp>
    <dsp:sp modelId="{CDC0BD3C-2F4E-8A4B-95D8-958DD5EFAEB9}">
      <dsp:nvSpPr>
        <dsp:cNvPr id="0" name=""/>
        <dsp:cNvSpPr/>
      </dsp:nvSpPr>
      <dsp:spPr>
        <a:xfrm>
          <a:off x="5699710" y="384274"/>
          <a:ext cx="2498749" cy="2113650"/>
        </a:xfrm>
        <a:prstGeom prst="rect">
          <a:avLst/>
        </a:prstGeom>
        <a:solidFill>
          <a:schemeClr val="accent1">
            <a:alpha val="90000"/>
            <a:tint val="40000"/>
            <a:hueOff val="0"/>
            <a:satOff val="0"/>
            <a:lumOff val="0"/>
            <a:alphaOff val="0"/>
          </a:schemeClr>
        </a:solidFill>
        <a:ln w="9525" cap="rnd" cmpd="sng" algn="ctr">
          <a:solidFill>
            <a:schemeClr val="tx1"/>
          </a:solidFill>
          <a:prstDash val="solid"/>
        </a:ln>
        <a:effectLst>
          <a:outerShdw blurRad="50800" dist="38100" dir="2700000" algn="tl" rotWithShape="0">
            <a:srgbClr val="000000">
              <a:alpha val="43000"/>
            </a:srgbClr>
          </a:outerShdw>
        </a:effectLst>
      </dsp:spPr>
      <dsp:style>
        <a:lnRef idx="1">
          <a:scrgbClr r="0" g="0" b="0"/>
        </a:lnRef>
        <a:fillRef idx="1">
          <a:scrgbClr r="0" g="0" b="0"/>
        </a:fillRef>
        <a:effectRef idx="0">
          <a:scrgbClr r="0" g="0" b="0"/>
        </a:effectRef>
        <a:fontRef idx="minor"/>
      </dsp:style>
      <dsp:txBody>
        <a:bodyPr spcFirstLastPara="0" vert="horz" wrap="square" lIns="58674" tIns="58674" rIns="78232" bIns="88011"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t>MyProxy</a:t>
          </a:r>
          <a:endParaRPr lang="en-US" sz="1100" kern="1200" dirty="0"/>
        </a:p>
        <a:p>
          <a:pPr marL="57150" lvl="1" indent="-57150" algn="l" defTabSz="488950">
            <a:lnSpc>
              <a:spcPct val="90000"/>
            </a:lnSpc>
            <a:spcBef>
              <a:spcPct val="0"/>
            </a:spcBef>
            <a:spcAft>
              <a:spcPct val="15000"/>
            </a:spcAft>
            <a:buChar char="•"/>
          </a:pPr>
          <a:r>
            <a:rPr lang="en-US" sz="1100" kern="1200" dirty="0" smtClean="0"/>
            <a:t>Globus</a:t>
          </a:r>
          <a:endParaRPr lang="en-US" sz="1100" kern="1200" dirty="0"/>
        </a:p>
        <a:p>
          <a:pPr marL="57150" lvl="1" indent="-57150" algn="l" defTabSz="488950">
            <a:lnSpc>
              <a:spcPct val="90000"/>
            </a:lnSpc>
            <a:spcBef>
              <a:spcPct val="0"/>
            </a:spcBef>
            <a:spcAft>
              <a:spcPct val="15000"/>
            </a:spcAft>
            <a:buChar char="•"/>
          </a:pPr>
          <a:r>
            <a:rPr lang="en-US" sz="1100" kern="1200" dirty="0" smtClean="0"/>
            <a:t>LAS</a:t>
          </a:r>
          <a:endParaRPr lang="en-US" sz="1100" kern="1200" dirty="0"/>
        </a:p>
      </dsp:txBody>
      <dsp:txXfrm>
        <a:off x="5699710" y="384274"/>
        <a:ext cx="2498749" cy="211365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6F52736-5666-F541-ADDB-A00FC01BD4BB}" type="datetimeFigureOut">
              <a:rPr lang="en-US" smtClean="0"/>
              <a:t>6/5/17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9821360-833E-9843-9CE4-C8D55BC74CA1}" type="slidenum">
              <a:rPr lang="en-US" smtClean="0"/>
              <a:t>‹#›</a:t>
            </a:fld>
            <a:endParaRPr lang="en-US"/>
          </a:p>
        </p:txBody>
      </p:sp>
    </p:spTree>
    <p:extLst>
      <p:ext uri="{BB962C8B-B14F-4D97-AF65-F5344CB8AC3E}">
        <p14:creationId xmlns:p14="http://schemas.microsoft.com/office/powerpoint/2010/main" val="2072644426"/>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18.png>
</file>

<file path=ppt/media/image2.png>
</file>

<file path=ppt/media/image3.png>
</file>

<file path=ppt/media/image4.png>
</file>

<file path=ppt/media/image5.jpe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18C4F8-BD4F-9D40-85AD-397D102E986D}" type="datetimeFigureOut">
              <a:rPr lang="en-US" smtClean="0"/>
              <a:t>6/5/17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C99A2A-AE15-504D-AA81-B5E44F4FA1F8}" type="slidenum">
              <a:rPr lang="en-US" smtClean="0"/>
              <a:t>‹#›</a:t>
            </a:fld>
            <a:endParaRPr lang="en-US"/>
          </a:p>
        </p:txBody>
      </p:sp>
    </p:spTree>
    <p:extLst>
      <p:ext uri="{BB962C8B-B14F-4D97-AF65-F5344CB8AC3E}">
        <p14:creationId xmlns:p14="http://schemas.microsoft.com/office/powerpoint/2010/main" val="15302305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en.wikipedia.org/wiki/Module_(programming)" TargetMode="External"/><Relationship Id="rId4" Type="http://schemas.openxmlformats.org/officeDocument/2006/relationships/hyperlink" Target="https://en.wikipedia.org/wiki/Cohesion_(computer_science)" TargetMode="External"/><Relationship Id="rId5" Type="http://schemas.openxmlformats.org/officeDocument/2006/relationships/hyperlink" Target="https://en.wikipedia.org/wiki/Loose_coupling" TargetMode="External"/><Relationship Id="rId6" Type="http://schemas.openxmlformats.org/officeDocument/2006/relationships/hyperlink" Target="https://en.wikipedia.org/wiki/Computer" TargetMode="External"/><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Esg</a:t>
            </a:r>
            <a:r>
              <a:rPr lang="en-US" dirty="0" smtClean="0"/>
              <a:t>-node is 6500+ LOC</a:t>
            </a:r>
          </a:p>
          <a:p>
            <a:r>
              <a:rPr lang="en-US" dirty="0" smtClean="0"/>
              <a:t>Dev</a:t>
            </a:r>
            <a:r>
              <a:rPr lang="en-US" baseline="0" dirty="0" smtClean="0"/>
              <a:t> horror story: two typos (missing quotes) cost me around two hours of development time</a:t>
            </a:r>
          </a:p>
          <a:p>
            <a:r>
              <a:rPr lang="en-US" dirty="0" smtClean="0"/>
              <a:t>LIU -</a:t>
            </a:r>
            <a:r>
              <a:rPr lang="en-US" baseline="0" dirty="0" smtClean="0"/>
              <a:t> Sweden</a:t>
            </a:r>
          </a:p>
          <a:p>
            <a:r>
              <a:rPr lang="en-US" baseline="0" dirty="0" smtClean="0"/>
              <a:t>IPSL – France</a:t>
            </a:r>
          </a:p>
          <a:p>
            <a:r>
              <a:rPr lang="en-US" baseline="0" dirty="0" smtClean="0"/>
              <a:t>CEDA - UK</a:t>
            </a:r>
            <a:endParaRPr lang="en-US" dirty="0" smtClean="0"/>
          </a:p>
          <a:p>
            <a:endParaRPr lang="en-US" dirty="0"/>
          </a:p>
        </p:txBody>
      </p:sp>
      <p:sp>
        <p:nvSpPr>
          <p:cNvPr id="4" name="Slide Number Placeholder 3"/>
          <p:cNvSpPr>
            <a:spLocks noGrp="1"/>
          </p:cNvSpPr>
          <p:nvPr>
            <p:ph type="sldNum" sz="quarter" idx="10"/>
          </p:nvPr>
        </p:nvSpPr>
        <p:spPr/>
        <p:txBody>
          <a:bodyPr/>
          <a:lstStyle/>
          <a:p>
            <a:fld id="{0FC99A2A-AE15-504D-AA81-B5E44F4FA1F8}" type="slidenum">
              <a:rPr lang="en-US" smtClean="0"/>
              <a:t>2</a:t>
            </a:fld>
            <a:endParaRPr lang="en-US"/>
          </a:p>
        </p:txBody>
      </p:sp>
    </p:spTree>
    <p:extLst>
      <p:ext uri="{BB962C8B-B14F-4D97-AF65-F5344CB8AC3E}">
        <p14:creationId xmlns:p14="http://schemas.microsoft.com/office/powerpoint/2010/main" val="708666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Better logging</a:t>
            </a:r>
            <a:r>
              <a:rPr lang="en-US" baseline="0" dirty="0" smtClean="0"/>
              <a:t> and error handling</a:t>
            </a:r>
          </a:p>
          <a:p>
            <a:r>
              <a:rPr lang="en-US" baseline="0" dirty="0" smtClean="0"/>
              <a:t>Better alignment with the rest of the ESGF codebase</a:t>
            </a:r>
          </a:p>
          <a:p>
            <a:r>
              <a:rPr lang="en-US" baseline="0" dirty="0" smtClean="0"/>
              <a:t>Better developer tooling</a:t>
            </a:r>
          </a:p>
          <a:p>
            <a:endParaRPr lang="en-US" baseline="0" dirty="0" smtClean="0"/>
          </a:p>
          <a:p>
            <a:r>
              <a:rPr lang="en-US" dirty="0" smtClean="0"/>
              <a:t>“The more readable a code is the</a:t>
            </a:r>
            <a:r>
              <a:rPr lang="en-US" baseline="0" dirty="0" smtClean="0"/>
              <a:t> more modifiable it is.  Modifiability of a code goes down in proportion to its readability” [SW Arch in Python, Pillai]</a:t>
            </a:r>
          </a:p>
          <a:p>
            <a:r>
              <a:rPr lang="en-US" baseline="0" dirty="0" smtClean="0"/>
              <a:t>Cohesion - </a:t>
            </a:r>
            <a:r>
              <a:rPr lang="en-US" dirty="0" smtClean="0"/>
              <a:t>refers to the </a:t>
            </a:r>
            <a:r>
              <a:rPr lang="en-US" i="1" dirty="0" smtClean="0"/>
              <a:t>degree to which the elements inside a </a:t>
            </a:r>
            <a:r>
              <a:rPr lang="en-US" i="1" dirty="0" smtClean="0">
                <a:hlinkClick r:id="rId3" tooltip="Module (programming)"/>
              </a:rPr>
              <a:t>module</a:t>
            </a:r>
            <a:r>
              <a:rPr lang="en-US" i="1" dirty="0" smtClean="0"/>
              <a:t> belong together [</a:t>
            </a:r>
            <a:r>
              <a:rPr lang="en-US" i="1" dirty="0" err="1" smtClean="0"/>
              <a:t>wikipedia</a:t>
            </a:r>
            <a:r>
              <a:rPr lang="en-US" i="1" dirty="0" smtClean="0"/>
              <a:t>]</a:t>
            </a:r>
          </a:p>
          <a:p>
            <a:r>
              <a:rPr lang="en-US" i="1" baseline="0" dirty="0" smtClean="0"/>
              <a:t>Coupling - </a:t>
            </a:r>
            <a:r>
              <a:rPr lang="en-US" dirty="0" smtClean="0"/>
              <a:t>degree of interdependence between software modules; a measure of how closely connected two routines or modules are [</a:t>
            </a:r>
            <a:r>
              <a:rPr lang="en-US" dirty="0" err="1" smtClean="0"/>
              <a:t>wikipedia</a:t>
            </a:r>
            <a:r>
              <a:rPr lang="en-US" dirty="0" smtClean="0"/>
              <a:t>]</a:t>
            </a:r>
          </a:p>
          <a:p>
            <a:r>
              <a:rPr lang="en-US" dirty="0" smtClean="0"/>
              <a:t>Coupling is usually contrasted with </a:t>
            </a:r>
            <a:r>
              <a:rPr lang="en-US" dirty="0" smtClean="0">
                <a:hlinkClick r:id="rId4" tooltip="Cohesion (computer science)"/>
              </a:rPr>
              <a:t>cohesion</a:t>
            </a:r>
            <a:r>
              <a:rPr lang="en-US" dirty="0" smtClean="0"/>
              <a:t>. </a:t>
            </a:r>
            <a:r>
              <a:rPr lang="en-US" dirty="0" smtClean="0">
                <a:hlinkClick r:id="rId5" tooltip="Loose coupling"/>
              </a:rPr>
              <a:t>Low coupling</a:t>
            </a:r>
            <a:r>
              <a:rPr lang="en-US" dirty="0" smtClean="0"/>
              <a:t> often correlates with high cohesion, and vice versa. Low coupling is often a sign of a well-structured </a:t>
            </a:r>
            <a:r>
              <a:rPr lang="en-US" dirty="0" smtClean="0">
                <a:hlinkClick r:id="rId6" tooltip="Computer"/>
              </a:rPr>
              <a:t>computer system</a:t>
            </a:r>
            <a:r>
              <a:rPr lang="en-US" dirty="0" smtClean="0"/>
              <a:t> and a good design, and when combined with high cohesion, supports the general goals of high readability and maintainability</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0FC99A2A-AE15-504D-AA81-B5E44F4FA1F8}" type="slidenum">
              <a:rPr lang="en-US" smtClean="0"/>
              <a:t>15</a:t>
            </a:fld>
            <a:endParaRPr lang="en-US"/>
          </a:p>
        </p:txBody>
      </p:sp>
    </p:spTree>
    <p:extLst>
      <p:ext uri="{BB962C8B-B14F-4D97-AF65-F5344CB8AC3E}">
        <p14:creationId xmlns:p14="http://schemas.microsoft.com/office/powerpoint/2010/main" val="18453458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Shows our worldwide collaboration and their compliance</a:t>
            </a:r>
            <a:endParaRPr lang="en-US" dirty="0"/>
          </a:p>
        </p:txBody>
      </p:sp>
      <p:sp>
        <p:nvSpPr>
          <p:cNvPr id="4" name="Slide Number Placeholder 3"/>
          <p:cNvSpPr>
            <a:spLocks noGrp="1"/>
          </p:cNvSpPr>
          <p:nvPr>
            <p:ph type="sldNum" sz="quarter" idx="10"/>
          </p:nvPr>
        </p:nvSpPr>
        <p:spPr/>
        <p:txBody>
          <a:bodyPr/>
          <a:lstStyle/>
          <a:p>
            <a:fld id="{0FC99A2A-AE15-504D-AA81-B5E44F4FA1F8}" type="slidenum">
              <a:rPr lang="en-US" smtClean="0"/>
              <a:t>4</a:t>
            </a:fld>
            <a:endParaRPr lang="en-US"/>
          </a:p>
        </p:txBody>
      </p:sp>
    </p:spTree>
    <p:extLst>
      <p:ext uri="{BB962C8B-B14F-4D97-AF65-F5344CB8AC3E}">
        <p14:creationId xmlns:p14="http://schemas.microsoft.com/office/powerpoint/2010/main" val="20359146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RHEL</a:t>
            </a:r>
            <a:r>
              <a:rPr lang="en-US" baseline="0" dirty="0" smtClean="0"/>
              <a:t> and CentOS are “officially” supported.</a:t>
            </a:r>
            <a:endParaRPr lang="en-US" dirty="0"/>
          </a:p>
        </p:txBody>
      </p:sp>
      <p:sp>
        <p:nvSpPr>
          <p:cNvPr id="4" name="Slide Number Placeholder 3"/>
          <p:cNvSpPr>
            <a:spLocks noGrp="1"/>
          </p:cNvSpPr>
          <p:nvPr>
            <p:ph type="sldNum" sz="quarter" idx="10"/>
          </p:nvPr>
        </p:nvSpPr>
        <p:spPr/>
        <p:txBody>
          <a:bodyPr/>
          <a:lstStyle/>
          <a:p>
            <a:fld id="{0FC99A2A-AE15-504D-AA81-B5E44F4FA1F8}" type="slidenum">
              <a:rPr lang="en-US" smtClean="0"/>
              <a:t>5</a:t>
            </a:fld>
            <a:endParaRPr lang="en-US"/>
          </a:p>
        </p:txBody>
      </p:sp>
    </p:spTree>
    <p:extLst>
      <p:ext uri="{BB962C8B-B14F-4D97-AF65-F5344CB8AC3E}">
        <p14:creationId xmlns:p14="http://schemas.microsoft.com/office/powerpoint/2010/main" val="12463478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Roadmap</a:t>
            </a:r>
            <a:r>
              <a:rPr lang="en-US" baseline="0" dirty="0" smtClean="0"/>
              <a:t> picture source [https://</a:t>
            </a:r>
            <a:r>
              <a:rPr lang="en-US" baseline="0" dirty="0" err="1" smtClean="0"/>
              <a:t>esgf.llnl.gov</a:t>
            </a:r>
            <a:r>
              <a:rPr lang="en-US" baseline="0" dirty="0" smtClean="0"/>
              <a:t>/media/pdf/ESGF-Implementation-Plan-V1.0.pdf page 31]</a:t>
            </a:r>
            <a:endParaRPr lang="en-US" dirty="0"/>
          </a:p>
        </p:txBody>
      </p:sp>
      <p:sp>
        <p:nvSpPr>
          <p:cNvPr id="4" name="Slide Number Placeholder 3"/>
          <p:cNvSpPr>
            <a:spLocks noGrp="1"/>
          </p:cNvSpPr>
          <p:nvPr>
            <p:ph type="sldNum" sz="quarter" idx="10"/>
          </p:nvPr>
        </p:nvSpPr>
        <p:spPr/>
        <p:txBody>
          <a:bodyPr/>
          <a:lstStyle/>
          <a:p>
            <a:fld id="{0FC99A2A-AE15-504D-AA81-B5E44F4FA1F8}" type="slidenum">
              <a:rPr lang="en-US" smtClean="0"/>
              <a:t>7</a:t>
            </a:fld>
            <a:endParaRPr lang="en-US"/>
          </a:p>
        </p:txBody>
      </p:sp>
    </p:spTree>
    <p:extLst>
      <p:ext uri="{BB962C8B-B14F-4D97-AF65-F5344CB8AC3E}">
        <p14:creationId xmlns:p14="http://schemas.microsoft.com/office/powerpoint/2010/main" val="12513475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installer provides reasonable default</a:t>
            </a:r>
            <a:r>
              <a:rPr lang="en-US" baseline="0" dirty="0" smtClean="0"/>
              <a:t> input for most options</a:t>
            </a:r>
          </a:p>
          <a:p>
            <a:r>
              <a:rPr lang="en-US" baseline="0" dirty="0" smtClean="0"/>
              <a:t>Installation has taken a couple of days according to Peggy Li</a:t>
            </a:r>
          </a:p>
          <a:p>
            <a:r>
              <a:rPr lang="en-US" baseline="0" dirty="0" smtClean="0"/>
              <a:t>Issues during installation (some comments from Peggy Li):</a:t>
            </a:r>
          </a:p>
          <a:p>
            <a:r>
              <a:rPr lang="en-US" baseline="0" dirty="0" smtClean="0"/>
              <a:t>Not obvious that you should shut down the pipe when error occurs when using </a:t>
            </a:r>
            <a:r>
              <a:rPr lang="en-US" baseline="0" dirty="0" err="1" smtClean="0"/>
              <a:t>autoinstaller</a:t>
            </a:r>
            <a:endParaRPr lang="en-US" baseline="0" dirty="0" smtClean="0"/>
          </a:p>
          <a:p>
            <a:r>
              <a:rPr lang="en-US" baseline="0" dirty="0" smtClean="0"/>
              <a:t>Not obvious where help could be found or where logging output was written</a:t>
            </a:r>
          </a:p>
          <a:p>
            <a:r>
              <a:rPr lang="en-US" baseline="0" dirty="0" smtClean="0"/>
              <a:t>Not obvious what some components are that get installed</a:t>
            </a:r>
          </a:p>
          <a:p>
            <a:r>
              <a:rPr lang="en-US" baseline="0" dirty="0" smtClean="0"/>
              <a:t>Not obvious what some configuration options do</a:t>
            </a:r>
          </a:p>
          <a:p>
            <a:r>
              <a:rPr lang="en-US" baseline="0" dirty="0" smtClean="0"/>
              <a:t>Error message not really helpful</a:t>
            </a:r>
            <a:endParaRPr lang="en-US" dirty="0"/>
          </a:p>
        </p:txBody>
      </p:sp>
      <p:sp>
        <p:nvSpPr>
          <p:cNvPr id="4" name="Slide Number Placeholder 3"/>
          <p:cNvSpPr>
            <a:spLocks noGrp="1"/>
          </p:cNvSpPr>
          <p:nvPr>
            <p:ph type="sldNum" sz="quarter" idx="10"/>
          </p:nvPr>
        </p:nvSpPr>
        <p:spPr/>
        <p:txBody>
          <a:bodyPr/>
          <a:lstStyle/>
          <a:p>
            <a:fld id="{0FC99A2A-AE15-504D-AA81-B5E44F4FA1F8}" type="slidenum">
              <a:rPr lang="en-US" smtClean="0"/>
              <a:t>8</a:t>
            </a:fld>
            <a:endParaRPr lang="en-US"/>
          </a:p>
        </p:txBody>
      </p:sp>
    </p:spTree>
    <p:extLst>
      <p:ext uri="{BB962C8B-B14F-4D97-AF65-F5344CB8AC3E}">
        <p14:creationId xmlns:p14="http://schemas.microsoft.com/office/powerpoint/2010/main" val="18524209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 a table of previous releases, maybe</a:t>
            </a:r>
            <a:r>
              <a:rPr lang="en-US" baseline="0" dirty="0" smtClean="0"/>
              <a:t> last 4 or 5</a:t>
            </a:r>
          </a:p>
          <a:p>
            <a:r>
              <a:rPr lang="en-US" dirty="0" smtClean="0"/>
              <a:t>LIU -</a:t>
            </a:r>
            <a:r>
              <a:rPr lang="en-US" baseline="0" dirty="0" smtClean="0"/>
              <a:t> Sweden</a:t>
            </a:r>
          </a:p>
          <a:p>
            <a:r>
              <a:rPr lang="en-US" baseline="0" dirty="0" smtClean="0"/>
              <a:t>IPSL – France</a:t>
            </a:r>
          </a:p>
          <a:p>
            <a:r>
              <a:rPr lang="en-US" baseline="0" dirty="0" smtClean="0"/>
              <a:t>CEDA - UK</a:t>
            </a:r>
            <a:endParaRPr lang="en-US" dirty="0" smtClean="0"/>
          </a:p>
          <a:p>
            <a:endParaRPr lang="en-US" dirty="0"/>
          </a:p>
        </p:txBody>
      </p:sp>
      <p:sp>
        <p:nvSpPr>
          <p:cNvPr id="4" name="Slide Number Placeholder 3"/>
          <p:cNvSpPr>
            <a:spLocks noGrp="1"/>
          </p:cNvSpPr>
          <p:nvPr>
            <p:ph type="sldNum" sz="quarter" idx="10"/>
          </p:nvPr>
        </p:nvSpPr>
        <p:spPr/>
        <p:txBody>
          <a:bodyPr/>
          <a:lstStyle/>
          <a:p>
            <a:fld id="{0FC99A2A-AE15-504D-AA81-B5E44F4FA1F8}" type="slidenum">
              <a:rPr lang="en-US" smtClean="0"/>
              <a:t>10</a:t>
            </a:fld>
            <a:endParaRPr lang="en-US"/>
          </a:p>
        </p:txBody>
      </p:sp>
    </p:spTree>
    <p:extLst>
      <p:ext uri="{BB962C8B-B14F-4D97-AF65-F5344CB8AC3E}">
        <p14:creationId xmlns:p14="http://schemas.microsoft.com/office/powerpoint/2010/main" val="5884573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CVE – Common Vulnerabilities</a:t>
            </a:r>
            <a:r>
              <a:rPr lang="en-US" baseline="0" dirty="0" smtClean="0"/>
              <a:t> and Exposures</a:t>
            </a:r>
            <a:endParaRPr lang="en-US" dirty="0"/>
          </a:p>
        </p:txBody>
      </p:sp>
      <p:sp>
        <p:nvSpPr>
          <p:cNvPr id="4" name="Slide Number Placeholder 3"/>
          <p:cNvSpPr>
            <a:spLocks noGrp="1"/>
          </p:cNvSpPr>
          <p:nvPr>
            <p:ph type="sldNum" sz="quarter" idx="10"/>
          </p:nvPr>
        </p:nvSpPr>
        <p:spPr/>
        <p:txBody>
          <a:bodyPr/>
          <a:lstStyle/>
          <a:p>
            <a:fld id="{0FC99A2A-AE15-504D-AA81-B5E44F4FA1F8}" type="slidenum">
              <a:rPr lang="en-US" smtClean="0"/>
              <a:t>11</a:t>
            </a:fld>
            <a:endParaRPr lang="en-US"/>
          </a:p>
        </p:txBody>
      </p:sp>
    </p:spTree>
    <p:extLst>
      <p:ext uri="{BB962C8B-B14F-4D97-AF65-F5344CB8AC3E}">
        <p14:creationId xmlns:p14="http://schemas.microsoft.com/office/powerpoint/2010/main" val="1426154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Reference the Google</a:t>
            </a:r>
            <a:r>
              <a:rPr lang="en-US" baseline="0" dirty="0" smtClean="0"/>
              <a:t> Bash Style Guide about having scripts longer than 100 lines of code.</a:t>
            </a:r>
          </a:p>
          <a:p>
            <a:r>
              <a:rPr lang="en-US" baseline="0" dirty="0" smtClean="0"/>
              <a:t>“</a:t>
            </a:r>
            <a:r>
              <a:rPr lang="en-US" dirty="0" smtClean="0"/>
              <a:t>If you are writing a script that is more than 100 lines long, you should probably be writing it in Python instead. Bear in mind that scripts grow. Rewrite your script in another language early to avoid a time-consuming rewrite at a later date. “</a:t>
            </a:r>
            <a:endParaRPr lang="en-US" dirty="0"/>
          </a:p>
        </p:txBody>
      </p:sp>
      <p:sp>
        <p:nvSpPr>
          <p:cNvPr id="4" name="Slide Number Placeholder 3"/>
          <p:cNvSpPr>
            <a:spLocks noGrp="1"/>
          </p:cNvSpPr>
          <p:nvPr>
            <p:ph type="sldNum" sz="quarter" idx="10"/>
          </p:nvPr>
        </p:nvSpPr>
        <p:spPr/>
        <p:txBody>
          <a:bodyPr/>
          <a:lstStyle/>
          <a:p>
            <a:fld id="{0FC99A2A-AE15-504D-AA81-B5E44F4FA1F8}" type="slidenum">
              <a:rPr lang="en-US" smtClean="0"/>
              <a:t>12</a:t>
            </a:fld>
            <a:endParaRPr lang="en-US"/>
          </a:p>
        </p:txBody>
      </p:sp>
    </p:spTree>
    <p:extLst>
      <p:ext uri="{BB962C8B-B14F-4D97-AF65-F5344CB8AC3E}">
        <p14:creationId xmlns:p14="http://schemas.microsoft.com/office/powerpoint/2010/main" val="14896335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modularity will help with maintanence</a:t>
            </a:r>
            <a:r>
              <a:rPr lang="en-US" baseline="0" dirty="0" smtClean="0"/>
              <a:t> and testing by breaking up the large files to make them more manageable</a:t>
            </a:r>
          </a:p>
          <a:p>
            <a:endParaRPr lang="en-US" dirty="0"/>
          </a:p>
        </p:txBody>
      </p:sp>
      <p:sp>
        <p:nvSpPr>
          <p:cNvPr id="4" name="Slide Number Placeholder 3"/>
          <p:cNvSpPr>
            <a:spLocks noGrp="1"/>
          </p:cNvSpPr>
          <p:nvPr>
            <p:ph type="sldNum" sz="quarter" idx="10"/>
          </p:nvPr>
        </p:nvSpPr>
        <p:spPr/>
        <p:txBody>
          <a:bodyPr/>
          <a:lstStyle/>
          <a:p>
            <a:fld id="{0FC99A2A-AE15-504D-AA81-B5E44F4FA1F8}" type="slidenum">
              <a:rPr lang="en-US" smtClean="0"/>
              <a:t>13</a:t>
            </a:fld>
            <a:endParaRPr lang="en-US"/>
          </a:p>
        </p:txBody>
      </p:sp>
    </p:spTree>
    <p:extLst>
      <p:ext uri="{BB962C8B-B14F-4D97-AF65-F5344CB8AC3E}">
        <p14:creationId xmlns:p14="http://schemas.microsoft.com/office/powerpoint/2010/main" val="13456157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6/5/17</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15359" t="27008" r="14231" b="37094"/>
          <a:stretch/>
        </p:blipFill>
        <p:spPr>
          <a:xfrm>
            <a:off x="67790" y="5833015"/>
            <a:ext cx="2523009" cy="96473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0" y="135"/>
            <a:ext cx="10018713" cy="1752599"/>
          </a:xfrm>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6/5/17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6/5/17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6/5/17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6/5/17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322950"/>
            <a:ext cx="10018713" cy="1752599"/>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6/5/17</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pic>
        <p:nvPicPr>
          <p:cNvPr id="14" name="Picture 13"/>
          <p:cNvPicPr>
            <a:picLocks noChangeAspect="1"/>
          </p:cNvPicPr>
          <p:nvPr userDrawn="1"/>
        </p:nvPicPr>
        <p:blipFill rotWithShape="1">
          <a:blip r:embed="rId19">
            <a:extLst>
              <a:ext uri="{28A0092B-C50C-407E-A947-70E740481C1C}">
                <a14:useLocalDpi xmlns:a14="http://schemas.microsoft.com/office/drawing/2010/main" val="0"/>
              </a:ext>
            </a:extLst>
          </a:blip>
          <a:srcRect l="15359" t="27008" r="14231" b="37094"/>
          <a:stretch/>
        </p:blipFill>
        <p:spPr>
          <a:xfrm>
            <a:off x="27704" y="6447230"/>
            <a:ext cx="1074266" cy="410770"/>
          </a:xfrm>
          <a:prstGeom prst="rect">
            <a:avLst/>
          </a:prstGeom>
        </p:spPr>
      </p:pic>
      <p:sp>
        <p:nvSpPr>
          <p:cNvPr id="15" name="Slide Number Placeholder 5"/>
          <p:cNvSpPr txBox="1">
            <a:spLocks/>
          </p:cNvSpPr>
          <p:nvPr userDrawn="1"/>
        </p:nvSpPr>
        <p:spPr>
          <a:xfrm>
            <a:off x="11590107" y="6447230"/>
            <a:ext cx="551167"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ESGF/esgf-installer/wiki/ESGF-Post-Installation-Tests" TargetMode="External"/><Relationship Id="rId4" Type="http://schemas.openxmlformats.org/officeDocument/2006/relationships/image" Target="../media/image7.tif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image" Target="../media/image10.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jpe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ESGF/esgf-installer" TargetMode="External"/><Relationship Id="rId4" Type="http://schemas.openxmlformats.org/officeDocument/2006/relationships/hyperlink" Target="https://acme-climate.atlassian.net/wiki/pages/viewpage.action?pageId=3998241" TargetMode="External"/><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ESGF/esgf-installer/wiki" TargetMode="External"/><Relationship Id="rId4" Type="http://schemas.openxmlformats.org/officeDocument/2006/relationships/image" Target="../media/image6.png"/><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928400" y="910168"/>
            <a:ext cx="8574622" cy="2616199"/>
          </a:xfrm>
          <a:effectLst/>
        </p:spPr>
        <p:txBody>
          <a:bodyPr/>
          <a:lstStyle/>
          <a:p>
            <a:r>
              <a:rPr lang="en-US" b="1" dirty="0" smtClean="0">
                <a:solidFill>
                  <a:srgbClr val="8F0856"/>
                </a:solidFill>
              </a:rPr>
              <a:t>ESGF Installer Python Conversion</a:t>
            </a:r>
            <a:endParaRPr lang="en-US" b="1" dirty="0">
              <a:solidFill>
                <a:srgbClr val="8F0856"/>
              </a:solidFill>
            </a:endParaRPr>
          </a:p>
        </p:txBody>
      </p:sp>
      <p:sp>
        <p:nvSpPr>
          <p:cNvPr id="6" name="Subtitle 2"/>
          <p:cNvSpPr>
            <a:spLocks noGrp="1"/>
          </p:cNvSpPr>
          <p:nvPr>
            <p:ph type="subTitle" idx="1"/>
          </p:nvPr>
        </p:nvSpPr>
        <p:spPr>
          <a:xfrm>
            <a:off x="4515377" y="4372783"/>
            <a:ext cx="6987645" cy="2207125"/>
          </a:xfrm>
        </p:spPr>
        <p:txBody>
          <a:bodyPr>
            <a:normAutofit lnSpcReduction="10000"/>
          </a:bodyPr>
          <a:lstStyle/>
          <a:p>
            <a:r>
              <a:rPr lang="en-US" dirty="0" smtClean="0"/>
              <a:t>William Hill</a:t>
            </a:r>
          </a:p>
          <a:p>
            <a:r>
              <a:rPr lang="en-US" dirty="0" smtClean="0"/>
              <a:t>Lawrence Livermore National Laboratory</a:t>
            </a:r>
          </a:p>
          <a:p>
            <a:endParaRPr lang="en-US" dirty="0" smtClean="0"/>
          </a:p>
          <a:p>
            <a:r>
              <a:rPr lang="en-US" dirty="0" smtClean="0"/>
              <a:t>2017 </a:t>
            </a:r>
            <a:r>
              <a:rPr lang="en-US" dirty="0"/>
              <a:t>Triennial Project </a:t>
            </a:r>
            <a:r>
              <a:rPr lang="en-US" dirty="0" smtClean="0"/>
              <a:t>Review, Potomac, MD</a:t>
            </a:r>
            <a:endParaRPr lang="en-US" dirty="0"/>
          </a:p>
          <a:p>
            <a:r>
              <a:rPr lang="en-US" dirty="0" smtClean="0"/>
              <a:t>June 8 – 9, 2017</a:t>
            </a:r>
          </a:p>
        </p:txBody>
      </p:sp>
      <p:graphicFrame>
        <p:nvGraphicFramePr>
          <p:cNvPr id="5" name="Table 4"/>
          <p:cNvGraphicFramePr>
            <a:graphicFrameLocks noGrp="1"/>
          </p:cNvGraphicFramePr>
          <p:nvPr>
            <p:extLst>
              <p:ext uri="{D42A27DB-BD31-4B8C-83A1-F6EECF244321}">
                <p14:modId xmlns:p14="http://schemas.microsoft.com/office/powerpoint/2010/main" val="102494798"/>
              </p:ext>
            </p:extLst>
          </p:nvPr>
        </p:nvGraphicFramePr>
        <p:xfrm>
          <a:off x="221674" y="196809"/>
          <a:ext cx="2938086" cy="5551712"/>
        </p:xfrm>
        <a:graphic>
          <a:graphicData uri="http://schemas.openxmlformats.org/drawingml/2006/table">
            <a:tbl>
              <a:tblPr firstRow="1" bandRow="1">
                <a:tableStyleId>{6E25E649-3F16-4E02-A733-19D2CDBF48F0}</a:tableStyleId>
              </a:tblPr>
              <a:tblGrid>
                <a:gridCol w="273255">
                  <a:extLst>
                    <a:ext uri="{9D8B030D-6E8A-4147-A177-3AD203B41FA5}">
                      <a16:colId xmlns="" xmlns:a16="http://schemas.microsoft.com/office/drawing/2014/main" val="4094529835"/>
                    </a:ext>
                  </a:extLst>
                </a:gridCol>
                <a:gridCol w="308635">
                  <a:extLst>
                    <a:ext uri="{9D8B030D-6E8A-4147-A177-3AD203B41FA5}">
                      <a16:colId xmlns="" xmlns:a16="http://schemas.microsoft.com/office/drawing/2014/main" val="3537846017"/>
                    </a:ext>
                  </a:extLst>
                </a:gridCol>
                <a:gridCol w="2122152">
                  <a:extLst>
                    <a:ext uri="{9D8B030D-6E8A-4147-A177-3AD203B41FA5}">
                      <a16:colId xmlns="" xmlns:a16="http://schemas.microsoft.com/office/drawing/2014/main" val="2941850290"/>
                    </a:ext>
                  </a:extLst>
                </a:gridCol>
                <a:gridCol w="234044">
                  <a:extLst>
                    <a:ext uri="{9D8B030D-6E8A-4147-A177-3AD203B41FA5}">
                      <a16:colId xmlns="" xmlns:a16="http://schemas.microsoft.com/office/drawing/2014/main" val="3236593955"/>
                    </a:ext>
                  </a:extLst>
                </a:gridCol>
              </a:tblGrid>
              <a:tr h="269079">
                <a:tc gridSpan="2">
                  <a:txBody>
                    <a:bodyPr/>
                    <a:lstStyle/>
                    <a:p>
                      <a:pPr marL="0" marR="0" algn="ctr">
                        <a:spcBef>
                          <a:spcPts val="0"/>
                        </a:spcBef>
                        <a:spcAft>
                          <a:spcPts val="0"/>
                        </a:spcAft>
                      </a:pPr>
                      <a:r>
                        <a:rPr lang="en-US" sz="1200" dirty="0">
                          <a:effectLst/>
                        </a:rPr>
                        <a:t>Task</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2886" marR="32886" marT="0" marB="0" anchor="ctr">
                    <a:lnL>
                      <a:noFill/>
                    </a:lnL>
                    <a:lnR>
                      <a:noFill/>
                    </a:lnR>
                    <a:lnT w="635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65000"/>
                      </a:schemeClr>
                    </a:solidFill>
                  </a:tcPr>
                </a:tc>
                <a:tc hMerge="1">
                  <a:txBody>
                    <a:bodyPr/>
                    <a:lstStyle/>
                    <a:p>
                      <a:endParaRPr lang="en-US"/>
                    </a:p>
                  </a:txBody>
                  <a:tcPr/>
                </a:tc>
                <a:tc gridSpan="2">
                  <a:txBody>
                    <a:bodyPr/>
                    <a:lstStyle/>
                    <a:p>
                      <a:pPr marL="0" marR="0" algn="l">
                        <a:spcBef>
                          <a:spcPts val="0"/>
                        </a:spcBef>
                        <a:spcAft>
                          <a:spcPts val="0"/>
                        </a:spcAft>
                      </a:pPr>
                      <a:r>
                        <a:rPr lang="en-US" sz="1200" dirty="0">
                          <a:effectLst/>
                        </a:rPr>
                        <a:t>R&amp;D Area</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2886" marR="32886" marT="0" marB="0" anchor="ctr">
                    <a:lnL>
                      <a:noFill/>
                    </a:lnL>
                    <a:lnR>
                      <a:noFill/>
                    </a:lnR>
                    <a:lnT w="635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65000"/>
                      </a:schemeClr>
                    </a:solidFill>
                  </a:tcPr>
                </a:tc>
                <a:tc hMerge="1">
                  <a:txBody>
                    <a:bodyPr/>
                    <a:lstStyle/>
                    <a:p>
                      <a:pPr marL="0" marR="0" algn="l">
                        <a:spcBef>
                          <a:spcPts val="0"/>
                        </a:spcBef>
                        <a:spcAft>
                          <a:spcPts val="0"/>
                        </a:spcAft>
                      </a:pP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2886" marR="32886" marT="0" marB="0" anchor="ctr">
                    <a:lnL>
                      <a:noFill/>
                    </a:lnL>
                    <a:lnR>
                      <a:noFill/>
                    </a:lnR>
                    <a:lnT w="635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extLst>
                  <a:ext uri="{0D108BD9-81ED-4DB2-BD59-A6C34878D82A}">
                    <a16:rowId xmlns="" xmlns:a16="http://schemas.microsoft.com/office/drawing/2014/main" val="2845007178"/>
                  </a:ext>
                </a:extLst>
              </a:tr>
              <a:tr h="147084">
                <a:tc gridSpan="2">
                  <a:txBody>
                    <a:bodyPr/>
                    <a:lstStyle/>
                    <a:p>
                      <a:pPr marL="0" marR="0" algn="ctr">
                        <a:spcBef>
                          <a:spcPts val="0"/>
                        </a:spcBef>
                        <a:spcAft>
                          <a:spcPts val="0"/>
                        </a:spcAft>
                      </a:pPr>
                      <a:r>
                        <a:rPr lang="en-US" sz="1200" dirty="0">
                          <a:effectLst/>
                        </a:rPr>
                        <a:t>1.1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Data Management</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2837134001"/>
                  </a:ext>
                </a:extLst>
              </a:tr>
              <a:tr h="215527">
                <a:tc gridSpan="2">
                  <a:txBody>
                    <a:bodyPr/>
                    <a:lstStyle/>
                    <a:p>
                      <a:pPr marL="0" marR="0" algn="ctr">
                        <a:spcBef>
                          <a:spcPts val="0"/>
                        </a:spcBef>
                        <a:spcAft>
                          <a:spcPts val="0"/>
                        </a:spcAft>
                      </a:pPr>
                      <a:r>
                        <a:rPr lang="en-US" sz="1200" dirty="0">
                          <a:effectLst/>
                        </a:rPr>
                        <a:t>1.2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User Interface and Search</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3944074419"/>
                  </a:ext>
                </a:extLst>
              </a:tr>
              <a:tr h="182880">
                <a:tc gridSpan="2">
                  <a:txBody>
                    <a:bodyPr/>
                    <a:lstStyle/>
                    <a:p>
                      <a:pPr marL="0" marR="0" algn="ctr">
                        <a:spcBef>
                          <a:spcPts val="0"/>
                        </a:spcBef>
                        <a:spcAft>
                          <a:spcPts val="0"/>
                        </a:spcAft>
                      </a:pPr>
                      <a:r>
                        <a:rPr lang="en-US" sz="1200" dirty="0">
                          <a:effectLst/>
                        </a:rPr>
                        <a:t>1.3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Hardware &amp; Network</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1355056994"/>
                  </a:ext>
                </a:extLst>
              </a:tr>
              <a:tr h="147084">
                <a:tc gridSpan="2">
                  <a:txBody>
                    <a:bodyPr/>
                    <a:lstStyle/>
                    <a:p>
                      <a:pPr marL="0" marR="0" algn="ctr">
                        <a:spcBef>
                          <a:spcPts val="0"/>
                        </a:spcBef>
                        <a:spcAft>
                          <a:spcPts val="0"/>
                        </a:spcAft>
                      </a:pPr>
                      <a:r>
                        <a:rPr lang="en-US" sz="1200">
                          <a:effectLst/>
                        </a:rPr>
                        <a:t>1.4</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Data Transfer</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864763846"/>
                  </a:ext>
                </a:extLst>
              </a:tr>
              <a:tr h="196308">
                <a:tc gridSpan="2">
                  <a:txBody>
                    <a:bodyPr/>
                    <a:lstStyle/>
                    <a:p>
                      <a:pPr marL="0" marR="0" algn="ctr">
                        <a:spcBef>
                          <a:spcPts val="0"/>
                        </a:spcBef>
                        <a:spcAft>
                          <a:spcPts val="0"/>
                        </a:spcAft>
                      </a:pPr>
                      <a:r>
                        <a:rPr lang="en-US" sz="1200" dirty="0">
                          <a:effectLst/>
                        </a:rPr>
                        <a:t>1.5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hMerge="1">
                  <a:txBody>
                    <a:bodyPr/>
                    <a:lstStyle/>
                    <a:p>
                      <a:endParaRPr lang="en-US"/>
                    </a:p>
                  </a:txBody>
                  <a:tcPr/>
                </a:tc>
                <a:tc>
                  <a:txBody>
                    <a:bodyPr/>
                    <a:lstStyle/>
                    <a:p>
                      <a:pPr marL="0" marR="0" algn="l">
                        <a:spcBef>
                          <a:spcPts val="0"/>
                        </a:spcBef>
                        <a:spcAft>
                          <a:spcPts val="0"/>
                        </a:spcAft>
                      </a:pPr>
                      <a:r>
                        <a:rPr lang="en-US" sz="1200" dirty="0">
                          <a:effectLst/>
                        </a:rPr>
                        <a:t>Installation (Containerized)</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3898299037"/>
                  </a:ext>
                </a:extLst>
              </a:tr>
              <a:tr h="203200">
                <a:tc gridSpan="2">
                  <a:txBody>
                    <a:bodyPr/>
                    <a:lstStyle/>
                    <a:p>
                      <a:pPr marL="0" marR="0" algn="ctr">
                        <a:spcBef>
                          <a:spcPts val="0"/>
                        </a:spcBef>
                        <a:spcAft>
                          <a:spcPts val="0"/>
                        </a:spcAft>
                      </a:pPr>
                      <a:r>
                        <a:rPr lang="en-US" sz="1200">
                          <a:effectLst/>
                        </a:rPr>
                        <a:t>1.6</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Authentication &amp; Authorization</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2097942482"/>
                  </a:ext>
                </a:extLst>
              </a:tr>
              <a:tr h="147084">
                <a:tc gridSpan="2">
                  <a:txBody>
                    <a:bodyPr/>
                    <a:lstStyle/>
                    <a:p>
                      <a:pPr marL="0" marR="0" algn="ctr">
                        <a:spcBef>
                          <a:spcPts val="0"/>
                        </a:spcBef>
                        <a:spcAft>
                          <a:spcPts val="0"/>
                        </a:spcAft>
                      </a:pPr>
                      <a:r>
                        <a:rPr lang="en-US" sz="1200">
                          <a:effectLst/>
                        </a:rPr>
                        <a:t>1.7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Federation</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1661158377"/>
                  </a:ext>
                </a:extLst>
              </a:tr>
              <a:tr h="184514">
                <a:tc gridSpan="2">
                  <a:txBody>
                    <a:bodyPr/>
                    <a:lstStyle/>
                    <a:p>
                      <a:pPr marL="0" marR="0" algn="ctr">
                        <a:spcBef>
                          <a:spcPts val="0"/>
                        </a:spcBef>
                        <a:spcAft>
                          <a:spcPts val="0"/>
                        </a:spcAft>
                      </a:pPr>
                      <a:r>
                        <a:rPr lang="en-US" sz="1200">
                          <a:effectLst/>
                        </a:rPr>
                        <a:t>1.8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Quality Control &amp; Assurance</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2886033466"/>
                  </a:ext>
                </a:extLst>
              </a:tr>
              <a:tr h="147084">
                <a:tc gridSpan="2">
                  <a:txBody>
                    <a:bodyPr/>
                    <a:lstStyle/>
                    <a:p>
                      <a:pPr marL="0" marR="0" algn="ctr">
                        <a:spcBef>
                          <a:spcPts val="0"/>
                        </a:spcBef>
                        <a:spcAft>
                          <a:spcPts val="0"/>
                        </a:spcAft>
                      </a:pPr>
                      <a:r>
                        <a:rPr lang="en-US" sz="1200">
                          <a:effectLst/>
                        </a:rPr>
                        <a:t>1.9</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Replication</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280967730"/>
                  </a:ext>
                </a:extLst>
              </a:tr>
              <a:tr h="147084">
                <a:tc gridSpan="2">
                  <a:txBody>
                    <a:bodyPr/>
                    <a:lstStyle/>
                    <a:p>
                      <a:pPr marL="0" marR="0" algn="ctr">
                        <a:spcBef>
                          <a:spcPts val="0"/>
                        </a:spcBef>
                        <a:spcAft>
                          <a:spcPts val="0"/>
                        </a:spcAft>
                      </a:pPr>
                      <a:r>
                        <a:rPr lang="en-US" sz="1200">
                          <a:effectLst/>
                        </a:rPr>
                        <a:t>1.10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Distributed Search</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1706525320"/>
                  </a:ext>
                </a:extLst>
              </a:tr>
              <a:tr h="147084">
                <a:tc gridSpan="2">
                  <a:txBody>
                    <a:bodyPr/>
                    <a:lstStyle/>
                    <a:p>
                      <a:pPr marL="0" marR="0" algn="ctr">
                        <a:spcBef>
                          <a:spcPts val="0"/>
                        </a:spcBef>
                        <a:spcAft>
                          <a:spcPts val="0"/>
                        </a:spcAft>
                      </a:pPr>
                      <a:r>
                        <a:rPr lang="en-US" sz="1200">
                          <a:effectLst/>
                        </a:rPr>
                        <a:t>1.11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Metrics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2291576173"/>
                  </a:ext>
                </a:extLst>
              </a:tr>
              <a:tr h="147084">
                <a:tc gridSpan="2">
                  <a:txBody>
                    <a:bodyPr/>
                    <a:lstStyle/>
                    <a:p>
                      <a:pPr marL="0" marR="0" algn="ctr">
                        <a:spcBef>
                          <a:spcPts val="0"/>
                        </a:spcBef>
                        <a:spcAft>
                          <a:spcPts val="0"/>
                        </a:spcAft>
                      </a:pPr>
                      <a:r>
                        <a:rPr lang="en-US" sz="1200">
                          <a:effectLst/>
                        </a:rPr>
                        <a:t>1.12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User Notification</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 xmlns:a16="http://schemas.microsoft.com/office/drawing/2014/main" val="3832388987"/>
                  </a:ext>
                </a:extLst>
              </a:tr>
              <a:tr h="192684">
                <a:tc gridSpan="2">
                  <a:txBody>
                    <a:bodyPr/>
                    <a:lstStyle/>
                    <a:p>
                      <a:pPr marL="0" marR="0" algn="ctr">
                        <a:spcBef>
                          <a:spcPts val="0"/>
                        </a:spcBef>
                        <a:spcAft>
                          <a:spcPts val="0"/>
                        </a:spcAft>
                      </a:pPr>
                      <a:r>
                        <a:rPr lang="en-US" sz="1200" dirty="0">
                          <a:effectLst/>
                        </a:rPr>
                        <a:t>1.13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Long-tail Publication</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 xmlns:a16="http://schemas.microsoft.com/office/drawing/2014/main" val="1206591972"/>
                  </a:ext>
                </a:extLst>
              </a:tr>
              <a:tr h="162560">
                <a:tc gridSpan="2">
                  <a:txBody>
                    <a:bodyPr/>
                    <a:lstStyle/>
                    <a:p>
                      <a:pPr marL="0" marR="0" algn="ctr">
                        <a:spcBef>
                          <a:spcPts val="0"/>
                        </a:spcBef>
                        <a:spcAft>
                          <a:spcPts val="0"/>
                        </a:spcAft>
                      </a:pPr>
                      <a:r>
                        <a:rPr lang="en-US" sz="1200" dirty="0">
                          <a:effectLst/>
                        </a:rPr>
                        <a:t>1.14</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Distributed Computation</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 xmlns:a16="http://schemas.microsoft.com/office/drawing/2014/main" val="1066253454"/>
                  </a:ext>
                </a:extLst>
              </a:tr>
              <a:tr h="147084">
                <a:tc gridSpan="2">
                  <a:txBody>
                    <a:bodyPr/>
                    <a:lstStyle/>
                    <a:p>
                      <a:pPr marL="0" marR="0" algn="ctr">
                        <a:spcBef>
                          <a:spcPts val="0"/>
                        </a:spcBef>
                        <a:spcAft>
                          <a:spcPts val="0"/>
                        </a:spcAft>
                      </a:pPr>
                      <a:r>
                        <a:rPr lang="en-US" sz="1200" dirty="0">
                          <a:effectLst/>
                        </a:rPr>
                        <a:t>1.15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Data Citation</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 xmlns:a16="http://schemas.microsoft.com/office/drawing/2014/main" val="4164405793"/>
                  </a:ext>
                </a:extLst>
              </a:tr>
              <a:tr h="175988">
                <a:tc gridSpan="2">
                  <a:txBody>
                    <a:bodyPr/>
                    <a:lstStyle/>
                    <a:p>
                      <a:pPr marL="0" marR="0" algn="ctr">
                        <a:spcBef>
                          <a:spcPts val="100"/>
                        </a:spcBef>
                        <a:spcAft>
                          <a:spcPts val="100"/>
                        </a:spcAft>
                      </a:pPr>
                      <a:r>
                        <a:rPr lang="en-US" sz="1200" dirty="0">
                          <a:effectLst/>
                        </a:rPr>
                        <a:t>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19050" cap="flat" cmpd="sng" algn="ctr">
                      <a:solidFill>
                        <a:schemeClr val="bg1">
                          <a:lumMod val="50000"/>
                        </a:schemeClr>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100"/>
                        </a:spcBef>
                        <a:spcAft>
                          <a:spcPts val="100"/>
                        </a:spcAft>
                      </a:pPr>
                      <a:r>
                        <a:rPr lang="en-US" sz="1200" dirty="0">
                          <a:effectLst/>
                        </a:rPr>
                        <a:t>Provenance Capture</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19050" cap="flat" cmpd="sng" algn="ctr">
                      <a:solidFill>
                        <a:schemeClr val="bg1">
                          <a:lumMod val="50000"/>
                        </a:schemeClr>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19050" cap="flat" cmpd="sng" algn="ctr">
                      <a:solidFill>
                        <a:schemeClr val="bg1">
                          <a:lumMod val="50000"/>
                        </a:schemeClr>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 xmlns:a16="http://schemas.microsoft.com/office/drawing/2014/main" val="4072766819"/>
                  </a:ext>
                </a:extLst>
              </a:tr>
              <a:tr h="147084">
                <a:tc gridSpan="2">
                  <a:txBody>
                    <a:bodyPr/>
                    <a:lstStyle/>
                    <a:p>
                      <a:pPr marL="0" marR="0" algn="ctr">
                        <a:spcBef>
                          <a:spcPts val="100"/>
                        </a:spcBef>
                        <a:spcAft>
                          <a:spcPts val="100"/>
                        </a:spcAft>
                      </a:pPr>
                      <a:r>
                        <a:rPr lang="en-US" sz="1200" dirty="0">
                          <a:effectLst/>
                        </a:rPr>
                        <a:t>2.2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100"/>
                        </a:spcBef>
                        <a:spcAft>
                          <a:spcPts val="100"/>
                        </a:spcAft>
                      </a:pPr>
                      <a:r>
                        <a:rPr lang="en-US" sz="1200" dirty="0">
                          <a:effectLst/>
                        </a:rPr>
                        <a:t>Workflow</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 xmlns:a16="http://schemas.microsoft.com/office/drawing/2014/main" val="78930218"/>
                  </a:ext>
                </a:extLst>
              </a:tr>
              <a:tr h="209736">
                <a:tc gridSpan="2">
                  <a:txBody>
                    <a:bodyPr/>
                    <a:lstStyle/>
                    <a:p>
                      <a:pPr marL="0" marR="0" algn="ctr">
                        <a:spcBef>
                          <a:spcPts val="100"/>
                        </a:spcBef>
                        <a:spcAft>
                          <a:spcPts val="100"/>
                        </a:spcAft>
                      </a:pPr>
                      <a:r>
                        <a:rPr lang="en-US" sz="1200" dirty="0">
                          <a:effectLst/>
                        </a:rPr>
                        <a:t>2.3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100"/>
                        </a:spcBef>
                        <a:spcAft>
                          <a:spcPts val="100"/>
                        </a:spcAft>
                      </a:pPr>
                      <a:r>
                        <a:rPr lang="en-US" sz="1200" dirty="0">
                          <a:effectLst/>
                        </a:rPr>
                        <a:t>Dynamic Resources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 xmlns:a16="http://schemas.microsoft.com/office/drawing/2014/main" val="2171878957"/>
                  </a:ext>
                </a:extLst>
              </a:tr>
              <a:tr h="147084">
                <a:tc gridSpan="2">
                  <a:txBody>
                    <a:bodyPr/>
                    <a:lstStyle/>
                    <a:p>
                      <a:pPr marL="0" marR="0" algn="ctr">
                        <a:spcBef>
                          <a:spcPts val="100"/>
                        </a:spcBef>
                        <a:spcAft>
                          <a:spcPts val="100"/>
                        </a:spcAft>
                      </a:pPr>
                      <a:r>
                        <a:rPr lang="en-US" sz="1200" dirty="0">
                          <a:effectLst/>
                        </a:rPr>
                        <a:t>2.4</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100"/>
                        </a:spcBef>
                        <a:spcAft>
                          <a:spcPts val="100"/>
                        </a:spcAft>
                      </a:pPr>
                      <a:r>
                        <a:rPr lang="en-US" sz="1200" dirty="0">
                          <a:effectLst/>
                        </a:rPr>
                        <a:t>In situ Analysis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 xmlns:a16="http://schemas.microsoft.com/office/drawing/2014/main" val="1197707956"/>
                  </a:ext>
                </a:extLst>
              </a:tr>
              <a:tr h="147084">
                <a:tc gridSpan="2">
                  <a:txBody>
                    <a:bodyPr/>
                    <a:lstStyle/>
                    <a:p>
                      <a:pPr marL="0" marR="0" algn="ctr">
                        <a:spcBef>
                          <a:spcPts val="100"/>
                        </a:spcBef>
                        <a:spcAft>
                          <a:spcPts val="100"/>
                        </a:spcAft>
                      </a:pPr>
                      <a:r>
                        <a:rPr lang="en-US" sz="1200" dirty="0">
                          <a:effectLst/>
                        </a:rPr>
                        <a:t>2.5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100"/>
                        </a:spcBef>
                        <a:spcAft>
                          <a:spcPts val="100"/>
                        </a:spcAft>
                      </a:pPr>
                      <a:r>
                        <a:rPr lang="en-US" sz="1200" dirty="0">
                          <a:effectLst/>
                        </a:rPr>
                        <a:t>Machine Learning</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 xmlns:a16="http://schemas.microsoft.com/office/drawing/2014/main" val="3101986888"/>
                  </a:ext>
                </a:extLst>
              </a:tr>
              <a:tr h="147084">
                <a:tc gridSpan="2">
                  <a:txBody>
                    <a:bodyPr/>
                    <a:lstStyle/>
                    <a:p>
                      <a:pPr marL="0" marR="0" algn="ctr">
                        <a:spcBef>
                          <a:spcPts val="100"/>
                        </a:spcBef>
                        <a:spcAft>
                          <a:spcPts val="100"/>
                        </a:spcAft>
                      </a:pPr>
                      <a:r>
                        <a:rPr lang="en-US" sz="1200" dirty="0">
                          <a:effectLst/>
                        </a:rPr>
                        <a:t>2.6</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100"/>
                        </a:spcBef>
                        <a:spcAft>
                          <a:spcPts val="100"/>
                        </a:spcAft>
                      </a:pPr>
                      <a:r>
                        <a:rPr lang="en-US" sz="1200" dirty="0">
                          <a:effectLst/>
                        </a:rPr>
                        <a:t>UQ</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 xmlns:a16="http://schemas.microsoft.com/office/drawing/2014/main" val="2234931023"/>
                  </a:ext>
                </a:extLst>
              </a:tr>
              <a:tr h="147084">
                <a:tc gridSpan="2">
                  <a:txBody>
                    <a:bodyPr/>
                    <a:lstStyle/>
                    <a:p>
                      <a:pPr marL="0" marR="0" algn="ctr">
                        <a:spcBef>
                          <a:spcPts val="100"/>
                        </a:spcBef>
                        <a:spcAft>
                          <a:spcPts val="100"/>
                        </a:spcAft>
                      </a:pPr>
                      <a:r>
                        <a:rPr lang="en-US" sz="1200">
                          <a:effectLst/>
                        </a:rPr>
                        <a:t>2.7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100"/>
                        </a:spcBef>
                        <a:spcAft>
                          <a:spcPts val="100"/>
                        </a:spcAft>
                      </a:pPr>
                      <a:r>
                        <a:rPr lang="en-US" sz="1200" dirty="0">
                          <a:effectLst/>
                        </a:rPr>
                        <a:t>Analytical Modeling</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 xmlns:a16="http://schemas.microsoft.com/office/drawing/2014/main" val="1046339322"/>
                  </a:ext>
                </a:extLst>
              </a:tr>
              <a:tr h="147084">
                <a:tc gridSpan="2">
                  <a:txBody>
                    <a:bodyPr/>
                    <a:lstStyle/>
                    <a:p>
                      <a:pPr marL="0" marR="0" algn="ctr">
                        <a:spcBef>
                          <a:spcPts val="100"/>
                        </a:spcBef>
                        <a:spcAft>
                          <a:spcPts val="100"/>
                        </a:spcAft>
                      </a:pPr>
                      <a:r>
                        <a:rPr lang="en-US" sz="1200">
                          <a:effectLst/>
                        </a:rPr>
                        <a:t>2.8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100"/>
                        </a:spcBef>
                        <a:spcAft>
                          <a:spcPts val="0"/>
                        </a:spcAft>
                      </a:pPr>
                      <a:r>
                        <a:rPr lang="en-US" sz="1200" dirty="0">
                          <a:effectLst/>
                        </a:rPr>
                        <a:t>Mobile Apps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 xmlns:a16="http://schemas.microsoft.com/office/drawing/2014/main" val="503005057"/>
                  </a:ext>
                </a:extLst>
              </a:tr>
              <a:tr h="147084">
                <a:tc gridSpan="4">
                  <a:txBody>
                    <a:bodyPr/>
                    <a:lstStyle/>
                    <a:p>
                      <a:pPr marL="0" marR="0" algn="l">
                        <a:spcBef>
                          <a:spcPts val="100"/>
                        </a:spcBef>
                        <a:spcAft>
                          <a:spcPts val="100"/>
                        </a:spcAft>
                      </a:pP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T w="6350" cap="flat" cmpd="sng" algn="ctr">
                      <a:solidFill>
                        <a:schemeClr val="tx1"/>
                      </a:solidFill>
                      <a:prstDash val="solid"/>
                      <a:round/>
                      <a:headEnd type="none" w="med" len="med"/>
                      <a:tailEnd type="none" w="med" len="med"/>
                    </a:lnT>
                    <a:no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2150295991"/>
                  </a:ext>
                </a:extLst>
              </a:tr>
              <a:tr h="147084">
                <a:tc gridSpan="4">
                  <a:txBody>
                    <a:bodyPr/>
                    <a:lstStyle/>
                    <a:p>
                      <a:pPr marL="0" marR="0" lvl="0" indent="0" algn="l" defTabSz="914400" rtl="0" eaLnBrk="1" fontAlgn="auto" latinLnBrk="0" hangingPunct="1">
                        <a:lnSpc>
                          <a:spcPct val="100000"/>
                        </a:lnSpc>
                        <a:spcBef>
                          <a:spcPts val="100"/>
                        </a:spcBef>
                        <a:spcAft>
                          <a:spcPts val="100"/>
                        </a:spcAft>
                        <a:buClrTx/>
                        <a:buSzTx/>
                        <a:buFontTx/>
                        <a:buNone/>
                        <a:tabLst/>
                        <a:defRPr/>
                      </a:pPr>
                      <a:r>
                        <a:rPr lang="en-US" sz="1000" dirty="0">
                          <a:effectLst/>
                        </a:rPr>
                        <a:t>Current capability status:</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solidFill>
                      <a:schemeClr val="bg1">
                        <a:lumMod val="85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4040973922"/>
                  </a:ext>
                </a:extLst>
              </a:tr>
              <a:tr h="147084">
                <a:tc>
                  <a:txBody>
                    <a:bodyPr/>
                    <a:lstStyle/>
                    <a:p>
                      <a:pPr marL="0" marR="0" algn="l">
                        <a:spcBef>
                          <a:spcPts val="0"/>
                        </a:spcBef>
                        <a:spcAft>
                          <a:spcPts val="0"/>
                        </a:spcAft>
                      </a:pPr>
                      <a:r>
                        <a:rPr lang="en-US" sz="1000" dirty="0">
                          <a:effectLst/>
                        </a:rPr>
                        <a:t> </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solidFill>
                      <a:schemeClr val="accent1">
                        <a:lumMod val="75000"/>
                      </a:schemeClr>
                    </a:solidFill>
                  </a:tcPr>
                </a:tc>
                <a:tc gridSpan="3">
                  <a:txBody>
                    <a:bodyPr/>
                    <a:lstStyle/>
                    <a:p>
                      <a:pPr marL="0" marR="0" algn="l">
                        <a:spcBef>
                          <a:spcPts val="100"/>
                        </a:spcBef>
                        <a:spcAft>
                          <a:spcPts val="100"/>
                        </a:spcAft>
                      </a:pPr>
                      <a:r>
                        <a:rPr lang="en-US" sz="1000" dirty="0">
                          <a:effectLst/>
                        </a:rPr>
                        <a:t>Usable</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solidFill>
                      <a:schemeClr val="bg1">
                        <a:lumMod val="85000"/>
                      </a:schemeClr>
                    </a:solidFill>
                  </a:tcPr>
                </a:tc>
                <a:tc hMerge="1">
                  <a:txBody>
                    <a:bodyPr/>
                    <a:lstStyle/>
                    <a:p>
                      <a:pPr marL="0" marR="0" algn="l">
                        <a:spcBef>
                          <a:spcPts val="100"/>
                        </a:spcBef>
                        <a:spcAft>
                          <a:spcPts val="100"/>
                        </a:spcAft>
                      </a:pP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tc>
                <a:tc hMerge="1">
                  <a:txBody>
                    <a:bodyPr/>
                    <a:lstStyle/>
                    <a:p>
                      <a:endParaRPr lang="en-US"/>
                    </a:p>
                  </a:txBody>
                  <a:tcPr/>
                </a:tc>
                <a:extLst>
                  <a:ext uri="{0D108BD9-81ED-4DB2-BD59-A6C34878D82A}">
                    <a16:rowId xmlns="" xmlns:a16="http://schemas.microsoft.com/office/drawing/2014/main" val="3887399386"/>
                  </a:ext>
                </a:extLst>
              </a:tr>
              <a:tr h="147084">
                <a:tc>
                  <a:txBody>
                    <a:bodyPr/>
                    <a:lstStyle/>
                    <a:p>
                      <a:pPr marL="0" marR="0" algn="l">
                        <a:spcBef>
                          <a:spcPts val="0"/>
                        </a:spcBef>
                        <a:spcAft>
                          <a:spcPts val="0"/>
                        </a:spcAft>
                      </a:pPr>
                      <a:r>
                        <a:rPr lang="en-US" sz="1000" dirty="0">
                          <a:effectLst/>
                        </a:rPr>
                        <a:t> </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B>
                      <a:noFill/>
                    </a:lnB>
                    <a:solidFill>
                      <a:schemeClr val="accent1">
                        <a:lumMod val="40000"/>
                        <a:lumOff val="60000"/>
                      </a:schemeClr>
                    </a:solidFill>
                  </a:tcPr>
                </a:tc>
                <a:tc gridSpan="3">
                  <a:txBody>
                    <a:bodyPr/>
                    <a:lstStyle/>
                    <a:p>
                      <a:pPr marL="0" marR="0" algn="l">
                        <a:spcBef>
                          <a:spcPts val="100"/>
                        </a:spcBef>
                        <a:spcAft>
                          <a:spcPts val="100"/>
                        </a:spcAft>
                      </a:pPr>
                      <a:r>
                        <a:rPr lang="en-US" sz="1000" dirty="0">
                          <a:effectLst/>
                        </a:rPr>
                        <a:t>Prototype</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B>
                      <a:noFill/>
                    </a:lnB>
                    <a:solidFill>
                      <a:schemeClr val="bg1">
                        <a:lumMod val="85000"/>
                      </a:schemeClr>
                    </a:solidFill>
                  </a:tcPr>
                </a:tc>
                <a:tc hMerge="1">
                  <a:txBody>
                    <a:bodyPr/>
                    <a:lstStyle/>
                    <a:p>
                      <a:pPr marL="0" marR="0" algn="l">
                        <a:spcBef>
                          <a:spcPts val="100"/>
                        </a:spcBef>
                        <a:spcAft>
                          <a:spcPts val="100"/>
                        </a:spcAft>
                      </a:pP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tc>
                <a:tc hMerge="1">
                  <a:txBody>
                    <a:bodyPr/>
                    <a:lstStyle/>
                    <a:p>
                      <a:endParaRPr lang="en-US"/>
                    </a:p>
                  </a:txBody>
                  <a:tcPr/>
                </a:tc>
                <a:extLst>
                  <a:ext uri="{0D108BD9-81ED-4DB2-BD59-A6C34878D82A}">
                    <a16:rowId xmlns="" xmlns:a16="http://schemas.microsoft.com/office/drawing/2014/main" val="33281168"/>
                  </a:ext>
                </a:extLst>
              </a:tr>
              <a:tr h="147084">
                <a:tc>
                  <a:txBody>
                    <a:bodyPr/>
                    <a:lstStyle/>
                    <a:p>
                      <a:pPr marL="0" marR="0" algn="l">
                        <a:spcBef>
                          <a:spcPts val="0"/>
                        </a:spcBef>
                        <a:spcAft>
                          <a:spcPts val="0"/>
                        </a:spcAft>
                      </a:pPr>
                      <a:r>
                        <a:rPr lang="en-US" sz="1000" dirty="0">
                          <a:effectLst/>
                        </a:rPr>
                        <a:t> </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w="25400" cmpd="sng">
                      <a:noFill/>
                    </a:lnB>
                    <a:lnTlToBr w="12700" cmpd="sng">
                      <a:noFill/>
                      <a:prstDash val="solid"/>
                    </a:lnTlToBr>
                    <a:lnBlToTr w="12700" cmpd="sng">
                      <a:noFill/>
                      <a:prstDash val="solid"/>
                    </a:lnBlToTr>
                    <a:solidFill>
                      <a:schemeClr val="accent1">
                        <a:lumMod val="20000"/>
                        <a:lumOff val="80000"/>
                      </a:schemeClr>
                    </a:solidFill>
                  </a:tcPr>
                </a:tc>
                <a:tc gridSpan="3">
                  <a:txBody>
                    <a:bodyPr/>
                    <a:lstStyle/>
                    <a:p>
                      <a:pPr marL="0" marR="0" algn="l">
                        <a:spcBef>
                          <a:spcPts val="100"/>
                        </a:spcBef>
                        <a:spcAft>
                          <a:spcPts val="100"/>
                        </a:spcAft>
                      </a:pPr>
                      <a:r>
                        <a:rPr lang="en-US" sz="1000" dirty="0">
                          <a:effectLst/>
                        </a:rPr>
                        <a:t>Research activity</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a:noFill/>
                    </a:lnT>
                    <a:lnB w="25400" cmpd="sng">
                      <a:noFill/>
                    </a:lnB>
                    <a:lnTlToBr w="12700" cmpd="sng">
                      <a:noFill/>
                      <a:prstDash val="solid"/>
                    </a:lnTlToBr>
                    <a:lnBlToTr w="12700" cmpd="sng">
                      <a:noFill/>
                      <a:prstDash val="solid"/>
                    </a:lnBlToTr>
                    <a:solidFill>
                      <a:schemeClr val="bg1">
                        <a:lumMod val="85000"/>
                      </a:schemeClr>
                    </a:solidFill>
                  </a:tcPr>
                </a:tc>
                <a:tc hMerge="1">
                  <a:txBody>
                    <a:bodyPr/>
                    <a:lstStyle/>
                    <a:p>
                      <a:pPr marL="0" marR="0" algn="l">
                        <a:spcBef>
                          <a:spcPts val="100"/>
                        </a:spcBef>
                        <a:spcAft>
                          <a:spcPts val="100"/>
                        </a:spcAft>
                      </a:pP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tc>
                <a:tc hMerge="1">
                  <a:txBody>
                    <a:bodyPr/>
                    <a:lstStyle/>
                    <a:p>
                      <a:endParaRPr lang="en-US"/>
                    </a:p>
                  </a:txBody>
                  <a:tcPr/>
                </a:tc>
                <a:extLst>
                  <a:ext uri="{0D108BD9-81ED-4DB2-BD59-A6C34878D82A}">
                    <a16:rowId xmlns="" xmlns:a16="http://schemas.microsoft.com/office/drawing/2014/main" val="3386676698"/>
                  </a:ext>
                </a:extLst>
              </a:tr>
            </a:tbl>
          </a:graphicData>
        </a:graphic>
      </p:graphicFrame>
    </p:spTree>
    <p:extLst>
      <p:ext uri="{BB962C8B-B14F-4D97-AF65-F5344CB8AC3E}">
        <p14:creationId xmlns:p14="http://schemas.microsoft.com/office/powerpoint/2010/main" val="93960166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1"/>
            <a:ext cx="10018713" cy="1257300"/>
          </a:xfrm>
          <a:effectLst/>
        </p:spPr>
        <p:txBody>
          <a:bodyPr/>
          <a:lstStyle/>
          <a:p>
            <a:r>
              <a:rPr lang="en-US" b="1" dirty="0" smtClean="0">
                <a:solidFill>
                  <a:srgbClr val="8F0856"/>
                </a:solidFill>
              </a:rPr>
              <a:t>ESGF Release </a:t>
            </a:r>
            <a:r>
              <a:rPr lang="en-US" b="1" dirty="0">
                <a:solidFill>
                  <a:srgbClr val="8F0856"/>
                </a:solidFill>
              </a:rPr>
              <a:t>P</a:t>
            </a:r>
            <a:r>
              <a:rPr lang="en-US" b="1" dirty="0" smtClean="0">
                <a:solidFill>
                  <a:srgbClr val="8F0856"/>
                </a:solidFill>
              </a:rPr>
              <a:t>rocess</a:t>
            </a:r>
            <a:endParaRPr lang="en-US" b="1" dirty="0">
              <a:solidFill>
                <a:srgbClr val="8F0856"/>
              </a:solidFill>
            </a:endParaRPr>
          </a:p>
        </p:txBody>
      </p:sp>
      <p:sp>
        <p:nvSpPr>
          <p:cNvPr id="3" name="Content Placeholder 2"/>
          <p:cNvSpPr>
            <a:spLocks noGrp="1"/>
          </p:cNvSpPr>
          <p:nvPr>
            <p:ph idx="1"/>
          </p:nvPr>
        </p:nvSpPr>
        <p:spPr>
          <a:xfrm>
            <a:off x="1484310" y="1650999"/>
            <a:ext cx="10018713" cy="3124201"/>
          </a:xfrm>
        </p:spPr>
        <p:txBody>
          <a:bodyPr>
            <a:normAutofit lnSpcReduction="10000"/>
          </a:bodyPr>
          <a:lstStyle/>
          <a:p>
            <a:r>
              <a:rPr lang="en-US" dirty="0" smtClean="0"/>
              <a:t>The release process for new versions of the ESGF Installer involves deploying the compiled binary files to several redundant distribution mirrors</a:t>
            </a:r>
          </a:p>
          <a:p>
            <a:r>
              <a:rPr lang="en-US" dirty="0" smtClean="0"/>
              <a:t>There are development releases cut for the Installation Working Team to test on their respective nodes before deploying the release to production</a:t>
            </a:r>
          </a:p>
          <a:p>
            <a:r>
              <a:rPr lang="en-US" dirty="0" smtClean="0"/>
              <a:t>Each release and associated subcomponent is versioned</a:t>
            </a:r>
          </a:p>
          <a:p>
            <a:r>
              <a:rPr lang="en-US" dirty="0"/>
              <a:t>The release candidate is deployed to the test federation after the feature freeze goes into effect</a:t>
            </a:r>
          </a:p>
          <a:p>
            <a:endParaRPr lang="en-US" dirty="0"/>
          </a:p>
        </p:txBody>
      </p:sp>
    </p:spTree>
    <p:extLst>
      <p:ext uri="{BB962C8B-B14F-4D97-AF65-F5344CB8AC3E}">
        <p14:creationId xmlns:p14="http://schemas.microsoft.com/office/powerpoint/2010/main" val="1733396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135"/>
            <a:ext cx="4868711" cy="1244465"/>
          </a:xfrm>
          <a:effectLst/>
        </p:spPr>
        <p:txBody>
          <a:bodyPr/>
          <a:lstStyle/>
          <a:p>
            <a:r>
              <a:rPr lang="en-US" b="1" dirty="0" smtClean="0">
                <a:solidFill>
                  <a:srgbClr val="8F0856"/>
                </a:solidFill>
              </a:rPr>
              <a:t>Testing and Security</a:t>
            </a:r>
            <a:endParaRPr lang="en-US" b="1" dirty="0">
              <a:solidFill>
                <a:srgbClr val="8F0856"/>
              </a:solidFill>
            </a:endParaRPr>
          </a:p>
        </p:txBody>
      </p:sp>
      <p:sp>
        <p:nvSpPr>
          <p:cNvPr id="3" name="Content Placeholder 2"/>
          <p:cNvSpPr>
            <a:spLocks noGrp="1"/>
          </p:cNvSpPr>
          <p:nvPr>
            <p:ph idx="1"/>
          </p:nvPr>
        </p:nvSpPr>
        <p:spPr>
          <a:xfrm>
            <a:off x="1611310" y="1314268"/>
            <a:ext cx="4741711" cy="4566557"/>
          </a:xfrm>
        </p:spPr>
        <p:txBody>
          <a:bodyPr>
            <a:normAutofit fontScale="92500"/>
          </a:bodyPr>
          <a:lstStyle/>
          <a:p>
            <a:r>
              <a:rPr lang="en-US" dirty="0" smtClean="0"/>
              <a:t>A </a:t>
            </a:r>
            <a:r>
              <a:rPr lang="en-US" dirty="0"/>
              <a:t>suite of </a:t>
            </a:r>
            <a:r>
              <a:rPr lang="en-US" dirty="0">
                <a:hlinkClick r:id="rId3"/>
              </a:rPr>
              <a:t>post-installation tests </a:t>
            </a:r>
            <a:r>
              <a:rPr lang="en-US" dirty="0" smtClean="0"/>
              <a:t>are described to test the functionality of a completed installation</a:t>
            </a:r>
          </a:p>
          <a:p>
            <a:r>
              <a:rPr lang="en-US" dirty="0" smtClean="0"/>
              <a:t>Static security scans and CVE checks are executed and documented on the release candidate</a:t>
            </a:r>
          </a:p>
          <a:p>
            <a:r>
              <a:rPr lang="en-US" dirty="0" smtClean="0"/>
              <a:t>The release candidate is also subjected to dynamic scans in addition to having the updated configuration of subcomponents reviewed</a:t>
            </a:r>
          </a:p>
          <a:p>
            <a:endParaRPr lang="en-US" dirty="0" smtClean="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53021" y="411842"/>
            <a:ext cx="5745253" cy="6008914"/>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67075312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effectLst/>
        </p:spPr>
        <p:txBody>
          <a:bodyPr/>
          <a:lstStyle/>
          <a:p>
            <a:r>
              <a:rPr lang="en-US" b="1" dirty="0" smtClean="0">
                <a:solidFill>
                  <a:srgbClr val="8F0856"/>
                </a:solidFill>
              </a:rPr>
              <a:t>Proposed Python Solution</a:t>
            </a:r>
            <a:endParaRPr lang="en-US" b="1" dirty="0">
              <a:solidFill>
                <a:srgbClr val="8F0856"/>
              </a:solidFill>
            </a:endParaRPr>
          </a:p>
        </p:txBody>
      </p:sp>
      <p:sp>
        <p:nvSpPr>
          <p:cNvPr id="3" name="Content Placeholder 2"/>
          <p:cNvSpPr>
            <a:spLocks noGrp="1"/>
          </p:cNvSpPr>
          <p:nvPr>
            <p:ph idx="1"/>
          </p:nvPr>
        </p:nvSpPr>
        <p:spPr>
          <a:xfrm>
            <a:off x="1484310" y="1409699"/>
            <a:ext cx="10018713" cy="3937364"/>
          </a:xfrm>
        </p:spPr>
        <p:txBody>
          <a:bodyPr>
            <a:normAutofit/>
          </a:bodyPr>
          <a:lstStyle/>
          <a:p>
            <a:r>
              <a:rPr lang="en-US" dirty="0" smtClean="0"/>
              <a:t>The proposed solution to improve the ESGF Installer is to convert the entire code base to Python</a:t>
            </a:r>
          </a:p>
          <a:p>
            <a:r>
              <a:rPr lang="en-US" dirty="0" smtClean="0"/>
              <a:t>Refactor would also use object-oriented design and modern design patterns as well as better logging and error handling</a:t>
            </a:r>
          </a:p>
          <a:p>
            <a:r>
              <a:rPr lang="en-US" dirty="0" smtClean="0"/>
              <a:t>A python-based Installer would allow for a UI to be created to help less experienced user install the ESGF software</a:t>
            </a:r>
          </a:p>
          <a:p>
            <a:r>
              <a:rPr lang="en-US" dirty="0"/>
              <a:t>Google’s Shell Style Guide even suggests that Bash scripts longer than 100 lines long should be rewritten in </a:t>
            </a:r>
            <a:r>
              <a:rPr lang="en-US" dirty="0" smtClean="0"/>
              <a:t>Python</a:t>
            </a:r>
            <a:endParaRPr lang="en-US" dirty="0"/>
          </a:p>
        </p:txBody>
      </p:sp>
    </p:spTree>
    <p:extLst>
      <p:ext uri="{BB962C8B-B14F-4D97-AF65-F5344CB8AC3E}">
        <p14:creationId xmlns:p14="http://schemas.microsoft.com/office/powerpoint/2010/main" val="4099939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effectLst/>
        </p:spPr>
        <p:txBody>
          <a:bodyPr/>
          <a:lstStyle/>
          <a:p>
            <a:r>
              <a:rPr lang="en-US" b="1" dirty="0" smtClean="0">
                <a:solidFill>
                  <a:srgbClr val="8F0856"/>
                </a:solidFill>
              </a:rPr>
              <a:t>Implementation Details</a:t>
            </a:r>
            <a:endParaRPr lang="en-US" b="1" dirty="0">
              <a:solidFill>
                <a:srgbClr val="8F0856"/>
              </a:solidFill>
            </a:endParaRPr>
          </a:p>
        </p:txBody>
      </p:sp>
      <p:sp>
        <p:nvSpPr>
          <p:cNvPr id="3" name="Content Placeholder 2"/>
          <p:cNvSpPr>
            <a:spLocks noGrp="1"/>
          </p:cNvSpPr>
          <p:nvPr>
            <p:ph idx="1"/>
          </p:nvPr>
        </p:nvSpPr>
        <p:spPr>
          <a:xfrm>
            <a:off x="1484310" y="1460499"/>
            <a:ext cx="10018713" cy="3124201"/>
          </a:xfrm>
        </p:spPr>
        <p:txBody>
          <a:bodyPr/>
          <a:lstStyle/>
          <a:p>
            <a:r>
              <a:rPr lang="en-US" dirty="0" smtClean="0"/>
              <a:t>Python 2.7 will be used for the refactor</a:t>
            </a:r>
          </a:p>
          <a:p>
            <a:r>
              <a:rPr lang="en-US" dirty="0" smtClean="0"/>
              <a:t>Related functions will be extracted into separate modules that can be imported at will</a:t>
            </a:r>
          </a:p>
          <a:p>
            <a:r>
              <a:rPr lang="en-US" dirty="0" smtClean="0"/>
              <a:t>Unit tests will be added for enhanced feedback during development</a:t>
            </a:r>
            <a:endParaRPr lang="en-US" dirty="0"/>
          </a:p>
        </p:txBody>
      </p:sp>
    </p:spTree>
    <p:extLst>
      <p:ext uri="{BB962C8B-B14F-4D97-AF65-F5344CB8AC3E}">
        <p14:creationId xmlns:p14="http://schemas.microsoft.com/office/powerpoint/2010/main" val="153537125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484310" y="135"/>
            <a:ext cx="10018713" cy="1015865"/>
          </a:xfrm>
          <a:effectLst/>
        </p:spPr>
        <p:txBody>
          <a:bodyPr>
            <a:normAutofit/>
          </a:bodyPr>
          <a:lstStyle/>
          <a:p>
            <a:r>
              <a:rPr lang="en-US" b="1" dirty="0" smtClean="0">
                <a:solidFill>
                  <a:srgbClr val="8F0856"/>
                </a:solidFill>
              </a:rPr>
              <a:t>UML Diagram of Redesigned ESGF Installer</a:t>
            </a:r>
            <a:endParaRPr lang="en-US" b="1" dirty="0">
              <a:solidFill>
                <a:srgbClr val="8F0856"/>
              </a:solidFill>
            </a:endParaRPr>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86257" y="787225"/>
            <a:ext cx="3753896" cy="5997505"/>
          </a:xfrm>
          <a:effectLst>
            <a:outerShdw blurRad="50800" dist="38100" dir="2700000" algn="tl" rotWithShape="0">
              <a:prstClr val="black">
                <a:alpha val="40000"/>
              </a:prstClr>
            </a:outerShdw>
          </a:effectLst>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53051" y="787225"/>
            <a:ext cx="4627146" cy="5988070"/>
          </a:xfrm>
          <a:prstGeom prst="rect">
            <a:avLst/>
          </a:prstGeom>
        </p:spPr>
      </p:pic>
    </p:spTree>
    <p:extLst>
      <p:ext uri="{BB962C8B-B14F-4D97-AF65-F5344CB8AC3E}">
        <p14:creationId xmlns:p14="http://schemas.microsoft.com/office/powerpoint/2010/main" val="189593435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9711" y="26881"/>
            <a:ext cx="10018713" cy="1227931"/>
          </a:xfrm>
          <a:effectLst/>
        </p:spPr>
        <p:txBody>
          <a:bodyPr/>
          <a:lstStyle/>
          <a:p>
            <a:r>
              <a:rPr lang="en-US" b="1" dirty="0" smtClean="0">
                <a:solidFill>
                  <a:srgbClr val="8F0856"/>
                </a:solidFill>
              </a:rPr>
              <a:t>Pros and Cons</a:t>
            </a:r>
            <a:endParaRPr lang="en-US" b="1" dirty="0">
              <a:solidFill>
                <a:srgbClr val="8F0856"/>
              </a:solidFill>
            </a:endParaRPr>
          </a:p>
        </p:txBody>
      </p:sp>
      <p:sp>
        <p:nvSpPr>
          <p:cNvPr id="5" name="Text Placeholder 4"/>
          <p:cNvSpPr>
            <a:spLocks noGrp="1"/>
          </p:cNvSpPr>
          <p:nvPr>
            <p:ph type="body" idx="1"/>
          </p:nvPr>
        </p:nvSpPr>
        <p:spPr>
          <a:xfrm>
            <a:off x="1509711" y="1068389"/>
            <a:ext cx="4607188" cy="576262"/>
          </a:xfrm>
        </p:spPr>
        <p:txBody>
          <a:bodyPr/>
          <a:lstStyle/>
          <a:p>
            <a:r>
              <a:rPr lang="en-US" dirty="0" smtClean="0"/>
              <a:t>Pros</a:t>
            </a:r>
            <a:endParaRPr lang="en-US" dirty="0"/>
          </a:p>
        </p:txBody>
      </p:sp>
      <p:sp>
        <p:nvSpPr>
          <p:cNvPr id="3" name="Content Placeholder 2"/>
          <p:cNvSpPr>
            <a:spLocks noGrp="1"/>
          </p:cNvSpPr>
          <p:nvPr>
            <p:ph sz="half" idx="2"/>
          </p:nvPr>
        </p:nvSpPr>
        <p:spPr>
          <a:xfrm>
            <a:off x="1497011" y="1740643"/>
            <a:ext cx="4895056" cy="2659271"/>
          </a:xfrm>
        </p:spPr>
        <p:txBody>
          <a:bodyPr>
            <a:normAutofit/>
          </a:bodyPr>
          <a:lstStyle/>
          <a:p>
            <a:r>
              <a:rPr lang="en-US" sz="2400" dirty="0"/>
              <a:t>Better modifiability</a:t>
            </a:r>
          </a:p>
          <a:p>
            <a:r>
              <a:rPr lang="en-US" sz="2400" dirty="0"/>
              <a:t>Easier usability</a:t>
            </a:r>
          </a:p>
          <a:p>
            <a:r>
              <a:rPr lang="en-US" sz="2400" dirty="0" smtClean="0"/>
              <a:t>Enhanced readability</a:t>
            </a:r>
          </a:p>
          <a:p>
            <a:r>
              <a:rPr lang="en-US" sz="2400" dirty="0" smtClean="0"/>
              <a:t>Easier maintainability</a:t>
            </a:r>
          </a:p>
          <a:p>
            <a:r>
              <a:rPr lang="en-US" sz="2400" dirty="0" smtClean="0"/>
              <a:t>Greater testability</a:t>
            </a:r>
          </a:p>
          <a:p>
            <a:endParaRPr lang="en-US" sz="2400" dirty="0"/>
          </a:p>
        </p:txBody>
      </p:sp>
      <p:sp>
        <p:nvSpPr>
          <p:cNvPr id="6" name="Text Placeholder 5"/>
          <p:cNvSpPr>
            <a:spLocks noGrp="1"/>
          </p:cNvSpPr>
          <p:nvPr>
            <p:ph type="body" sz="quarter" idx="3"/>
          </p:nvPr>
        </p:nvSpPr>
        <p:spPr>
          <a:xfrm>
            <a:off x="6880486" y="1068389"/>
            <a:ext cx="4622537" cy="576262"/>
          </a:xfrm>
        </p:spPr>
        <p:txBody>
          <a:bodyPr/>
          <a:lstStyle/>
          <a:p>
            <a:r>
              <a:rPr lang="en-US" dirty="0" smtClean="0"/>
              <a:t>Cons</a:t>
            </a:r>
            <a:endParaRPr lang="en-US" dirty="0"/>
          </a:p>
        </p:txBody>
      </p:sp>
      <p:sp>
        <p:nvSpPr>
          <p:cNvPr id="4" name="Content Placeholder 3"/>
          <p:cNvSpPr>
            <a:spLocks noGrp="1"/>
          </p:cNvSpPr>
          <p:nvPr>
            <p:ph sz="quarter" idx="4"/>
          </p:nvPr>
        </p:nvSpPr>
        <p:spPr>
          <a:xfrm>
            <a:off x="6493667" y="1740644"/>
            <a:ext cx="4895056" cy="2455862"/>
          </a:xfrm>
        </p:spPr>
        <p:txBody>
          <a:bodyPr>
            <a:normAutofit/>
          </a:bodyPr>
          <a:lstStyle/>
          <a:p>
            <a:r>
              <a:rPr lang="en-US" sz="2400" dirty="0"/>
              <a:t>Initial development time for the refactor</a:t>
            </a:r>
          </a:p>
          <a:p>
            <a:r>
              <a:rPr lang="en-US" sz="2400" dirty="0"/>
              <a:t>Would have to eventually upgrade to Python 3</a:t>
            </a:r>
          </a:p>
          <a:p>
            <a:endParaRPr lang="en-US" sz="2400" dirty="0"/>
          </a:p>
        </p:txBody>
      </p:sp>
    </p:spTree>
    <p:extLst>
      <p:ext uri="{BB962C8B-B14F-4D97-AF65-F5344CB8AC3E}">
        <p14:creationId xmlns:p14="http://schemas.microsoft.com/office/powerpoint/2010/main" val="27905902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effectLst/>
        </p:spPr>
        <p:txBody>
          <a:bodyPr/>
          <a:lstStyle/>
          <a:p>
            <a:r>
              <a:rPr lang="en-US" b="1" dirty="0" smtClean="0">
                <a:solidFill>
                  <a:srgbClr val="8F0856"/>
                </a:solidFill>
              </a:rPr>
              <a:t>Current Status</a:t>
            </a:r>
            <a:endParaRPr lang="en-US" b="1" dirty="0">
              <a:solidFill>
                <a:srgbClr val="8F0856"/>
              </a:solidFill>
            </a:endParaRPr>
          </a:p>
        </p:txBody>
      </p:sp>
      <p:sp>
        <p:nvSpPr>
          <p:cNvPr id="3" name="Content Placeholder 2"/>
          <p:cNvSpPr>
            <a:spLocks noGrp="1"/>
          </p:cNvSpPr>
          <p:nvPr>
            <p:ph idx="1"/>
          </p:nvPr>
        </p:nvSpPr>
        <p:spPr>
          <a:xfrm>
            <a:off x="1484309" y="2144485"/>
            <a:ext cx="10018713" cy="3124201"/>
          </a:xfrm>
        </p:spPr>
        <p:txBody>
          <a:bodyPr/>
          <a:lstStyle/>
          <a:p>
            <a:r>
              <a:rPr lang="en-US" dirty="0" smtClean="0"/>
              <a:t>Conversion of the codebase to Python is about 65% completed  </a:t>
            </a:r>
          </a:p>
          <a:p>
            <a:r>
              <a:rPr lang="en-US" dirty="0" smtClean="0"/>
              <a:t>More automated testing is needed</a:t>
            </a:r>
          </a:p>
          <a:p>
            <a:r>
              <a:rPr lang="en-US" dirty="0" smtClean="0"/>
              <a:t>The current release (version 2.5) is scheduled to go into production in late May.</a:t>
            </a:r>
          </a:p>
          <a:p>
            <a:r>
              <a:rPr lang="en-US" dirty="0" smtClean="0"/>
              <a:t>Work on a rudimentary UI began in May 2017</a:t>
            </a:r>
            <a:endParaRPr lang="en-US" dirty="0"/>
          </a:p>
        </p:txBody>
      </p:sp>
    </p:spTree>
    <p:extLst>
      <p:ext uri="{BB962C8B-B14F-4D97-AF65-F5344CB8AC3E}">
        <p14:creationId xmlns:p14="http://schemas.microsoft.com/office/powerpoint/2010/main" val="119694139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effectLst/>
        </p:spPr>
        <p:txBody>
          <a:bodyPr/>
          <a:lstStyle/>
          <a:p>
            <a:r>
              <a:rPr lang="en-US" b="1" dirty="0" smtClean="0">
                <a:solidFill>
                  <a:srgbClr val="8F0856"/>
                </a:solidFill>
              </a:rPr>
              <a:t>Future Work</a:t>
            </a:r>
            <a:endParaRPr lang="en-US" b="1" dirty="0">
              <a:solidFill>
                <a:srgbClr val="8F0856"/>
              </a:solidFill>
            </a:endParaRPr>
          </a:p>
        </p:txBody>
      </p:sp>
      <p:sp>
        <p:nvSpPr>
          <p:cNvPr id="3" name="Content Placeholder 2"/>
          <p:cNvSpPr>
            <a:spLocks noGrp="1"/>
          </p:cNvSpPr>
          <p:nvPr>
            <p:ph idx="1"/>
          </p:nvPr>
        </p:nvSpPr>
        <p:spPr>
          <a:xfrm>
            <a:off x="1484309" y="1752734"/>
            <a:ext cx="10018713" cy="4191000"/>
          </a:xfrm>
        </p:spPr>
        <p:txBody>
          <a:bodyPr>
            <a:normAutofit fontScale="92500" lnSpcReduction="20000"/>
          </a:bodyPr>
          <a:lstStyle/>
          <a:p>
            <a:r>
              <a:rPr lang="en-US" dirty="0" smtClean="0"/>
              <a:t>Adding a continuous integration server to help ease deployments</a:t>
            </a:r>
          </a:p>
          <a:p>
            <a:r>
              <a:rPr lang="en-US" dirty="0" smtClean="0"/>
              <a:t>Unit tests</a:t>
            </a:r>
          </a:p>
          <a:p>
            <a:r>
              <a:rPr lang="en-US" dirty="0"/>
              <a:t>User Interface (UI)</a:t>
            </a:r>
          </a:p>
          <a:p>
            <a:pPr lvl="1"/>
            <a:r>
              <a:rPr lang="en-US" dirty="0" smtClean="0"/>
              <a:t>Easy installation;</a:t>
            </a:r>
          </a:p>
          <a:p>
            <a:pPr lvl="1"/>
            <a:r>
              <a:rPr lang="en-US" dirty="0" smtClean="0"/>
              <a:t>This is allow it be opened up by the general public</a:t>
            </a:r>
          </a:p>
          <a:p>
            <a:r>
              <a:rPr lang="en-US" dirty="0" smtClean="0"/>
              <a:t>Docker</a:t>
            </a:r>
          </a:p>
          <a:p>
            <a:pPr lvl="1"/>
            <a:r>
              <a:rPr lang="en-US" dirty="0" smtClean="0"/>
              <a:t>Modularity</a:t>
            </a:r>
          </a:p>
          <a:p>
            <a:r>
              <a:rPr lang="en-US" dirty="0" smtClean="0"/>
              <a:t>Python 3</a:t>
            </a:r>
          </a:p>
          <a:p>
            <a:r>
              <a:rPr lang="en-US" dirty="0" smtClean="0"/>
              <a:t>Documentation</a:t>
            </a:r>
          </a:p>
          <a:p>
            <a:r>
              <a:rPr lang="en-US" dirty="0" smtClean="0"/>
              <a:t>Streamline release process</a:t>
            </a:r>
            <a:endParaRPr lang="en-US" dirty="0"/>
          </a:p>
        </p:txBody>
      </p:sp>
    </p:spTree>
    <p:extLst>
      <p:ext uri="{BB962C8B-B14F-4D97-AF65-F5344CB8AC3E}">
        <p14:creationId xmlns:p14="http://schemas.microsoft.com/office/powerpoint/2010/main" val="202296692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136"/>
            <a:ext cx="10018713" cy="876164"/>
          </a:xfrm>
          <a:effectLst/>
        </p:spPr>
        <p:txBody>
          <a:bodyPr/>
          <a:lstStyle/>
          <a:p>
            <a:r>
              <a:rPr lang="en-US" b="1" dirty="0" smtClean="0">
                <a:solidFill>
                  <a:srgbClr val="8F0856"/>
                </a:solidFill>
              </a:rPr>
              <a:t>Docker and Cloud Motivation</a:t>
            </a:r>
            <a:endParaRPr lang="en-US" b="1" dirty="0">
              <a:solidFill>
                <a:srgbClr val="8F0856"/>
              </a:solidFill>
            </a:endParaRPr>
          </a:p>
        </p:txBody>
      </p:sp>
      <p:sp>
        <p:nvSpPr>
          <p:cNvPr id="3" name="Content Placeholder 2"/>
          <p:cNvSpPr>
            <a:spLocks noGrp="1"/>
          </p:cNvSpPr>
          <p:nvPr>
            <p:ph idx="1"/>
          </p:nvPr>
        </p:nvSpPr>
        <p:spPr>
          <a:xfrm>
            <a:off x="1484310" y="774700"/>
            <a:ext cx="10018713" cy="4869399"/>
          </a:xfrm>
        </p:spPr>
        <p:txBody>
          <a:bodyPr>
            <a:normAutofit fontScale="92500" lnSpcReduction="20000"/>
          </a:bodyPr>
          <a:lstStyle/>
          <a:p>
            <a:r>
              <a:rPr lang="en-US" dirty="0" smtClean="0"/>
              <a:t>The current shell-based installer is monolithic, difficult to understand and upgrade, prone to error, does not allow different architectures, and cannot be used in a distributed environment – a new solution is needed!</a:t>
            </a:r>
          </a:p>
          <a:p>
            <a:r>
              <a:rPr lang="en-US" dirty="0" smtClean="0"/>
              <a:t>The proposed Python-based installer will alleviate some of these problems (better language, modularity, more testable) but it will still not allow flexible deployments in distributed environments, and it will still require per-site compilation</a:t>
            </a:r>
          </a:p>
          <a:p>
            <a:pPr lvl="1"/>
            <a:r>
              <a:rPr lang="en-US" dirty="0" smtClean="0"/>
              <a:t>It can be part of the solution, but can not define the high level installation design</a:t>
            </a:r>
          </a:p>
          <a:p>
            <a:r>
              <a:rPr lang="en-US" dirty="0" smtClean="0"/>
              <a:t>The word is changing in response to Big Data needs and the Cloud:</a:t>
            </a:r>
          </a:p>
          <a:p>
            <a:pPr lvl="1"/>
            <a:r>
              <a:rPr lang="en-US" dirty="0" smtClean="0"/>
              <a:t>Container technologies (e.g. Docker) make deploying and running applications much easier</a:t>
            </a:r>
          </a:p>
          <a:p>
            <a:pPr lvl="1"/>
            <a:r>
              <a:rPr lang="en-US" dirty="0" smtClean="0"/>
              <a:t>Cloud providers enable provisioning and scaling resources on demand</a:t>
            </a:r>
          </a:p>
          <a:p>
            <a:pPr lvl="1"/>
            <a:r>
              <a:rPr lang="en-US" dirty="0" smtClean="0"/>
              <a:t>Orchestration engines (such as Docker Compose, Docker Swarm, Amazon ECS, Kubernetes) enable connecting, deploying and scaling system of applications</a:t>
            </a:r>
          </a:p>
          <a:p>
            <a:r>
              <a:rPr lang="en-US" dirty="0" smtClean="0"/>
              <a:t>The ESGF architecture must evolve as well to become more flexible, scalable, and testable</a:t>
            </a:r>
            <a:r>
              <a:rPr lang="is-IS" dirty="0" smtClean="0"/>
              <a:t>… or become obsolete within a few years</a:t>
            </a:r>
            <a:endParaRPr lang="en-US" dirty="0" smtClean="0"/>
          </a:p>
        </p:txBody>
      </p:sp>
      <p:pic>
        <p:nvPicPr>
          <p:cNvPr id="6" name="Picture 5" descr="imgres.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48173" y="5644099"/>
            <a:ext cx="977900" cy="977900"/>
          </a:xfrm>
          <a:prstGeom prst="rect">
            <a:avLst/>
          </a:prstGeom>
        </p:spPr>
      </p:pic>
      <p:pic>
        <p:nvPicPr>
          <p:cNvPr id="8" name="Picture 7" descr="imgre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9328" y="5644098"/>
            <a:ext cx="991057" cy="977901"/>
          </a:xfrm>
          <a:prstGeom prst="rect">
            <a:avLst/>
          </a:prstGeom>
        </p:spPr>
      </p:pic>
      <p:pic>
        <p:nvPicPr>
          <p:cNvPr id="10" name="Picture 9" descr="imgres.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41485" y="5644098"/>
            <a:ext cx="1574584" cy="977900"/>
          </a:xfrm>
          <a:prstGeom prst="rect">
            <a:avLst/>
          </a:prstGeom>
        </p:spPr>
      </p:pic>
      <p:pic>
        <p:nvPicPr>
          <p:cNvPr id="11" name="Picture 10" descr="imgres.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37173" y="5644099"/>
            <a:ext cx="991055" cy="977900"/>
          </a:xfrm>
          <a:prstGeom prst="rect">
            <a:avLst/>
          </a:prstGeom>
        </p:spPr>
      </p:pic>
    </p:spTree>
    <p:extLst>
      <p:ext uri="{BB962C8B-B14F-4D97-AF65-F5344CB8AC3E}">
        <p14:creationId xmlns:p14="http://schemas.microsoft.com/office/powerpoint/2010/main" val="56180240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136"/>
            <a:ext cx="10018713" cy="840624"/>
          </a:xfrm>
          <a:effectLst/>
        </p:spPr>
        <p:txBody>
          <a:bodyPr>
            <a:normAutofit/>
          </a:bodyPr>
          <a:lstStyle/>
          <a:p>
            <a:r>
              <a:rPr lang="en-US" b="1" dirty="0" smtClean="0">
                <a:solidFill>
                  <a:srgbClr val="8F0856"/>
                </a:solidFill>
              </a:rPr>
              <a:t>Docker Overview</a:t>
            </a:r>
            <a:endParaRPr lang="en-US" b="1" dirty="0">
              <a:solidFill>
                <a:srgbClr val="8F0856"/>
              </a:solidFill>
            </a:endParaRPr>
          </a:p>
        </p:txBody>
      </p:sp>
      <p:sp>
        <p:nvSpPr>
          <p:cNvPr id="3" name="Content Placeholder 2"/>
          <p:cNvSpPr>
            <a:spLocks noGrp="1"/>
          </p:cNvSpPr>
          <p:nvPr>
            <p:ph idx="1"/>
          </p:nvPr>
        </p:nvSpPr>
        <p:spPr>
          <a:xfrm>
            <a:off x="1484310" y="840760"/>
            <a:ext cx="9641196" cy="2514600"/>
          </a:xfrm>
        </p:spPr>
        <p:txBody>
          <a:bodyPr>
            <a:normAutofit fontScale="92500" lnSpcReduction="20000"/>
          </a:bodyPr>
          <a:lstStyle/>
          <a:p>
            <a:r>
              <a:rPr lang="en-US" dirty="0" smtClean="0"/>
              <a:t>Docker is the leading “containerization” technology: “build, ship and run”</a:t>
            </a:r>
          </a:p>
          <a:p>
            <a:pPr lvl="1"/>
            <a:r>
              <a:rPr lang="en-US" dirty="0" smtClean="0"/>
              <a:t>Applications are built as software images that include the application itself, all required dependencies, and “just enough OS” to run them</a:t>
            </a:r>
          </a:p>
          <a:p>
            <a:pPr lvl="1"/>
            <a:r>
              <a:rPr lang="en-US" dirty="0" smtClean="0"/>
              <a:t>Images are uploaded to web repositories (such as Docker Hub)</a:t>
            </a:r>
          </a:p>
          <a:p>
            <a:pPr lvl="1"/>
            <a:r>
              <a:rPr lang="en-US" dirty="0" smtClean="0"/>
              <a:t>Images are deployed as “black boxes” on any platform running a Docker engine</a:t>
            </a:r>
          </a:p>
          <a:p>
            <a:r>
              <a:rPr lang="en-US" dirty="0" smtClean="0"/>
              <a:t>Docker Compose and Docker Swarm enable deploying and scaling applications composed of multiple interacting containers, on a single host or multiple hosts</a:t>
            </a:r>
          </a:p>
        </p:txBody>
      </p:sp>
      <p:sp>
        <p:nvSpPr>
          <p:cNvPr id="5" name="TextBox 4"/>
          <p:cNvSpPr txBox="1"/>
          <p:nvPr/>
        </p:nvSpPr>
        <p:spPr>
          <a:xfrm>
            <a:off x="3300090" y="-107331"/>
            <a:ext cx="184666" cy="369332"/>
          </a:xfrm>
          <a:prstGeom prst="rect">
            <a:avLst/>
          </a:prstGeom>
          <a:noFill/>
        </p:spPr>
        <p:txBody>
          <a:bodyPr wrap="none" rtlCol="0">
            <a:spAutoFit/>
          </a:bodyPr>
          <a:lstStyle/>
          <a:p>
            <a:endParaRPr lang="en-US" dirty="0"/>
          </a:p>
        </p:txBody>
      </p:sp>
      <p:pic>
        <p:nvPicPr>
          <p:cNvPr id="4" name="Picture 3"/>
          <p:cNvPicPr>
            <a:picLocks noChangeAspect="1"/>
          </p:cNvPicPr>
          <p:nvPr/>
        </p:nvPicPr>
        <p:blipFill>
          <a:blip r:embed="rId2"/>
          <a:stretch>
            <a:fillRect/>
          </a:stretch>
        </p:blipFill>
        <p:spPr>
          <a:xfrm>
            <a:off x="1198756" y="3355360"/>
            <a:ext cx="6477000" cy="3383115"/>
          </a:xfrm>
          <a:prstGeom prst="rect">
            <a:avLst/>
          </a:prstGeom>
        </p:spPr>
      </p:pic>
      <p:pic>
        <p:nvPicPr>
          <p:cNvPr id="6" name="Picture 5" descr="imgre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55000" y="3975100"/>
            <a:ext cx="3683000" cy="2209800"/>
          </a:xfrm>
          <a:prstGeom prst="rect">
            <a:avLst/>
          </a:prstGeom>
          <a:ln>
            <a:solidFill>
              <a:srgbClr val="000000"/>
            </a:solidFill>
          </a:ln>
        </p:spPr>
      </p:pic>
    </p:spTree>
    <p:extLst>
      <p:ext uri="{BB962C8B-B14F-4D97-AF65-F5344CB8AC3E}">
        <p14:creationId xmlns:p14="http://schemas.microsoft.com/office/powerpoint/2010/main" val="18748750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effectLst/>
        </p:spPr>
        <p:txBody>
          <a:bodyPr>
            <a:normAutofit/>
          </a:bodyPr>
          <a:lstStyle/>
          <a:p>
            <a:r>
              <a:rPr lang="en-US" b="1" dirty="0">
                <a:solidFill>
                  <a:srgbClr val="8F0856"/>
                </a:solidFill>
              </a:rPr>
              <a:t>Background</a:t>
            </a:r>
            <a:r>
              <a:rPr lang="en-US" b="1" dirty="0" smtClean="0">
                <a:solidFill>
                  <a:srgbClr val="8F0856"/>
                </a:solidFill>
              </a:rPr>
              <a:t>	</a:t>
            </a:r>
            <a:endParaRPr lang="en-US" b="1" dirty="0">
              <a:solidFill>
                <a:srgbClr val="8F0856"/>
              </a:solidFill>
            </a:endParaRPr>
          </a:p>
        </p:txBody>
      </p:sp>
      <p:sp>
        <p:nvSpPr>
          <p:cNvPr id="3" name="Content Placeholder 2"/>
          <p:cNvSpPr>
            <a:spLocks noGrp="1"/>
          </p:cNvSpPr>
          <p:nvPr>
            <p:ph idx="1"/>
          </p:nvPr>
        </p:nvSpPr>
        <p:spPr>
          <a:xfrm>
            <a:off x="1484310" y="1485901"/>
            <a:ext cx="10018713" cy="4305300"/>
          </a:xfrm>
        </p:spPr>
        <p:txBody>
          <a:bodyPr>
            <a:normAutofit/>
          </a:bodyPr>
          <a:lstStyle/>
          <a:p>
            <a:r>
              <a:rPr lang="en-US" dirty="0"/>
              <a:t>The Installer is software, composed of a series of individual installation scripts, that installs the complex ESGF software stack at worldwide leading institutions</a:t>
            </a:r>
          </a:p>
          <a:p>
            <a:r>
              <a:rPr lang="en-US" dirty="0"/>
              <a:t>W</a:t>
            </a:r>
            <a:r>
              <a:rPr lang="en-US" dirty="0" smtClean="0"/>
              <a:t>ithout </a:t>
            </a:r>
            <a:r>
              <a:rPr lang="en-US" dirty="0"/>
              <a:t>the Installer, the ESGF software stack would be next to impossible to install, thus saving the installer valuable time and resources</a:t>
            </a:r>
          </a:p>
          <a:p>
            <a:r>
              <a:rPr lang="en-US" dirty="0" smtClean="0"/>
              <a:t>The Installer is used by ESGF node administrators at Modeling centers and Data centers </a:t>
            </a:r>
          </a:p>
        </p:txBody>
      </p:sp>
    </p:spTree>
    <p:extLst>
      <p:ext uri="{BB962C8B-B14F-4D97-AF65-F5344CB8AC3E}">
        <p14:creationId xmlns:p14="http://schemas.microsoft.com/office/powerpoint/2010/main" val="149929017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136"/>
            <a:ext cx="10018713" cy="840624"/>
          </a:xfrm>
          <a:effectLst/>
        </p:spPr>
        <p:txBody>
          <a:bodyPr>
            <a:normAutofit/>
          </a:bodyPr>
          <a:lstStyle/>
          <a:p>
            <a:r>
              <a:rPr lang="en-US" b="1" dirty="0" smtClean="0">
                <a:solidFill>
                  <a:srgbClr val="8F0856"/>
                </a:solidFill>
              </a:rPr>
              <a:t>Using Docker for ESGF: pros and cons</a:t>
            </a:r>
            <a:endParaRPr lang="en-US" b="1" dirty="0">
              <a:solidFill>
                <a:srgbClr val="8F0856"/>
              </a:solidFill>
            </a:endParaRPr>
          </a:p>
        </p:txBody>
      </p:sp>
      <p:sp>
        <p:nvSpPr>
          <p:cNvPr id="3" name="Content Placeholder 2"/>
          <p:cNvSpPr>
            <a:spLocks noGrp="1"/>
          </p:cNvSpPr>
          <p:nvPr>
            <p:ph idx="1"/>
          </p:nvPr>
        </p:nvSpPr>
        <p:spPr>
          <a:xfrm>
            <a:off x="1357310" y="840760"/>
            <a:ext cx="10415590" cy="5775939"/>
          </a:xfrm>
        </p:spPr>
        <p:txBody>
          <a:bodyPr>
            <a:normAutofit/>
          </a:bodyPr>
          <a:lstStyle/>
          <a:p>
            <a:r>
              <a:rPr lang="en-US" dirty="0" smtClean="0"/>
              <a:t>Advantages:</a:t>
            </a:r>
          </a:p>
          <a:p>
            <a:pPr lvl="1"/>
            <a:r>
              <a:rPr lang="en-US" dirty="0" smtClean="0"/>
              <a:t>Extreme simplification of installation process</a:t>
            </a:r>
          </a:p>
          <a:p>
            <a:pPr lvl="1"/>
            <a:r>
              <a:rPr lang="en-US" dirty="0" smtClean="0"/>
              <a:t>No per-site compilation required: everybody runs exactly the same code, with the same dependencies, on the same OS</a:t>
            </a:r>
          </a:p>
          <a:p>
            <a:pPr lvl="1"/>
            <a:r>
              <a:rPr lang="en-US" dirty="0" smtClean="0"/>
              <a:t>Easy upgrade of single images or the full stack, in response to new functionality or security threats</a:t>
            </a:r>
          </a:p>
          <a:p>
            <a:pPr lvl="1"/>
            <a:r>
              <a:rPr lang="en-US" dirty="0" smtClean="0"/>
              <a:t>Enable upgrade rollbacks</a:t>
            </a:r>
          </a:p>
          <a:p>
            <a:pPr lvl="1"/>
            <a:r>
              <a:rPr lang="en-US" dirty="0" smtClean="0"/>
              <a:t>Flexible deployment architectures: full node, index node, data node,</a:t>
            </a:r>
            <a:r>
              <a:rPr lang="is-IS" dirty="0" smtClean="0"/>
              <a:t>…</a:t>
            </a:r>
          </a:p>
          <a:p>
            <a:pPr lvl="1"/>
            <a:r>
              <a:rPr lang="is-IS" dirty="0" smtClean="0"/>
              <a:t>Seamless deployment on laptops, in-premise cluster, Cloud</a:t>
            </a:r>
            <a:endParaRPr lang="en-US" dirty="0" smtClean="0"/>
          </a:p>
          <a:p>
            <a:pPr lvl="1"/>
            <a:r>
              <a:rPr lang="en-US" dirty="0" smtClean="0"/>
              <a:t>Easy scaling of resources for searching, data transfer, computing, </a:t>
            </a:r>
            <a:r>
              <a:rPr lang="is-IS" dirty="0" smtClean="0"/>
              <a:t>…</a:t>
            </a:r>
          </a:p>
          <a:p>
            <a:r>
              <a:rPr lang="is-IS" dirty="0" smtClean="0"/>
              <a:t>Disadvantes:</a:t>
            </a:r>
          </a:p>
          <a:p>
            <a:pPr lvl="1"/>
            <a:r>
              <a:rPr lang="is-IS" dirty="0" smtClean="0"/>
              <a:t>Docker and the Cloud present a steep learning curve for system administrators: not “business as usual”, rather a new paradigm for building, deployoing, running and monitoring applications</a:t>
            </a:r>
            <a:endParaRPr lang="en-US" dirty="0" smtClean="0"/>
          </a:p>
        </p:txBody>
      </p:sp>
      <p:sp>
        <p:nvSpPr>
          <p:cNvPr id="5" name="TextBox 4"/>
          <p:cNvSpPr txBox="1"/>
          <p:nvPr/>
        </p:nvSpPr>
        <p:spPr>
          <a:xfrm>
            <a:off x="3300090" y="-107331"/>
            <a:ext cx="184666" cy="369332"/>
          </a:xfrm>
          <a:prstGeom prst="rect">
            <a:avLst/>
          </a:prstGeom>
          <a:noFill/>
        </p:spPr>
        <p:txBody>
          <a:bodyPr wrap="none" rtlCol="0">
            <a:spAutoFit/>
          </a:bodyPr>
          <a:lstStyle/>
          <a:p>
            <a:endParaRPr lang="en-US" dirty="0"/>
          </a:p>
        </p:txBody>
      </p:sp>
      <p:pic>
        <p:nvPicPr>
          <p:cNvPr id="10" name="Picture 9"/>
          <p:cNvPicPr>
            <a:picLocks noChangeAspect="1"/>
          </p:cNvPicPr>
          <p:nvPr/>
        </p:nvPicPr>
        <p:blipFill>
          <a:blip r:embed="rId2"/>
          <a:stretch>
            <a:fillRect/>
          </a:stretch>
        </p:blipFill>
        <p:spPr>
          <a:xfrm>
            <a:off x="9770658" y="3276600"/>
            <a:ext cx="2256242" cy="1765300"/>
          </a:xfrm>
          <a:prstGeom prst="rect">
            <a:avLst/>
          </a:prstGeom>
          <a:ln>
            <a:solidFill>
              <a:srgbClr val="000000"/>
            </a:solidFill>
          </a:ln>
        </p:spPr>
      </p:pic>
    </p:spTree>
    <p:extLst>
      <p:ext uri="{BB962C8B-B14F-4D97-AF65-F5344CB8AC3E}">
        <p14:creationId xmlns:p14="http://schemas.microsoft.com/office/powerpoint/2010/main" val="99672383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136"/>
            <a:ext cx="10018713" cy="840624"/>
          </a:xfrm>
          <a:effectLst/>
        </p:spPr>
        <p:txBody>
          <a:bodyPr>
            <a:normAutofit/>
          </a:bodyPr>
          <a:lstStyle/>
          <a:p>
            <a:r>
              <a:rPr lang="en-US" b="1" dirty="0" smtClean="0">
                <a:solidFill>
                  <a:srgbClr val="8F0856"/>
                </a:solidFill>
              </a:rPr>
              <a:t>Prototype ESGF Docker </a:t>
            </a:r>
            <a:r>
              <a:rPr lang="en-US" b="1" dirty="0" smtClean="0">
                <a:solidFill>
                  <a:srgbClr val="8F0856"/>
                </a:solidFill>
              </a:rPr>
              <a:t>Architecture (1)</a:t>
            </a:r>
            <a:endParaRPr lang="en-US" b="1" dirty="0">
              <a:solidFill>
                <a:srgbClr val="8F0856"/>
              </a:solidFill>
            </a:endParaRPr>
          </a:p>
        </p:txBody>
      </p:sp>
      <p:sp>
        <p:nvSpPr>
          <p:cNvPr id="3" name="Content Placeholder 2"/>
          <p:cNvSpPr>
            <a:spLocks noGrp="1"/>
          </p:cNvSpPr>
          <p:nvPr>
            <p:ph idx="1"/>
          </p:nvPr>
        </p:nvSpPr>
        <p:spPr>
          <a:xfrm>
            <a:off x="1484310" y="840760"/>
            <a:ext cx="10604500" cy="3286740"/>
          </a:xfrm>
        </p:spPr>
        <p:txBody>
          <a:bodyPr>
            <a:normAutofit fontScale="92500"/>
          </a:bodyPr>
          <a:lstStyle/>
          <a:p>
            <a:r>
              <a:rPr lang="en-US" dirty="0" smtClean="0"/>
              <a:t>DREAM is supporting the design and prototyping of a next generation ESGF architecture based on Docker containers</a:t>
            </a:r>
          </a:p>
          <a:p>
            <a:r>
              <a:rPr lang="en-US" dirty="0" smtClean="0"/>
              <a:t>The most important ESGF modules have been converted to Docker images</a:t>
            </a:r>
          </a:p>
          <a:p>
            <a:r>
              <a:rPr lang="en-US" dirty="0" smtClean="0"/>
              <a:t>A full ESGF node can be configured and started with only a few commands, in a matter of minutes</a:t>
            </a:r>
            <a:r>
              <a:rPr lang="is-IS" dirty="0" smtClean="0"/>
              <a:t>…</a:t>
            </a:r>
          </a:p>
          <a:p>
            <a:r>
              <a:rPr lang="is-IS" dirty="0" smtClean="0"/>
              <a:t>Multiple deployment configurations are available: full node, index node, data node</a:t>
            </a:r>
          </a:p>
          <a:p>
            <a:r>
              <a:rPr lang="is-IS" dirty="0" smtClean="0"/>
              <a:t>Prototype deployment on laptop, internal cluster, Amazon Cloud</a:t>
            </a:r>
            <a:endParaRPr lang="en-US" dirty="0" smtClean="0"/>
          </a:p>
        </p:txBody>
      </p:sp>
      <p:sp>
        <p:nvSpPr>
          <p:cNvPr id="5" name="TextBox 4"/>
          <p:cNvSpPr txBox="1"/>
          <p:nvPr/>
        </p:nvSpPr>
        <p:spPr>
          <a:xfrm>
            <a:off x="3300090" y="-107331"/>
            <a:ext cx="184666" cy="369332"/>
          </a:xfrm>
          <a:prstGeom prst="rect">
            <a:avLst/>
          </a:prstGeom>
          <a:noFill/>
        </p:spPr>
        <p:txBody>
          <a:bodyPr wrap="none" rtlCol="0">
            <a:spAutoFit/>
          </a:bodyPr>
          <a:lstStyle/>
          <a:p>
            <a:endParaRPr lang="en-US" dirty="0"/>
          </a:p>
        </p:txBody>
      </p:sp>
      <p:graphicFrame>
        <p:nvGraphicFramePr>
          <p:cNvPr id="12" name="Content Placeholder 5"/>
          <p:cNvGraphicFramePr>
            <a:graphicFrameLocks/>
          </p:cNvGraphicFramePr>
          <p:nvPr>
            <p:extLst/>
          </p:nvPr>
        </p:nvGraphicFramePr>
        <p:xfrm>
          <a:off x="2755900" y="4203700"/>
          <a:ext cx="8201023" cy="2565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6499782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136"/>
            <a:ext cx="10018713" cy="840624"/>
          </a:xfrm>
          <a:effectLst/>
        </p:spPr>
        <p:txBody>
          <a:bodyPr>
            <a:normAutofit/>
          </a:bodyPr>
          <a:lstStyle/>
          <a:p>
            <a:r>
              <a:rPr lang="en-US" b="1" dirty="0" smtClean="0">
                <a:solidFill>
                  <a:srgbClr val="8F0856"/>
                </a:solidFill>
              </a:rPr>
              <a:t>Prototype ESGF Docker </a:t>
            </a:r>
            <a:r>
              <a:rPr lang="en-US" b="1" dirty="0" smtClean="0">
                <a:solidFill>
                  <a:srgbClr val="8F0856"/>
                </a:solidFill>
              </a:rPr>
              <a:t>Architecture (2)</a:t>
            </a:r>
            <a:endParaRPr lang="en-US" b="1" dirty="0">
              <a:solidFill>
                <a:srgbClr val="8F0856"/>
              </a:solidFill>
            </a:endParaRPr>
          </a:p>
        </p:txBody>
      </p:sp>
      <p:sp>
        <p:nvSpPr>
          <p:cNvPr id="5" name="TextBox 4"/>
          <p:cNvSpPr txBox="1"/>
          <p:nvPr/>
        </p:nvSpPr>
        <p:spPr>
          <a:xfrm>
            <a:off x="3300090" y="-107331"/>
            <a:ext cx="184666" cy="369332"/>
          </a:xfrm>
          <a:prstGeom prst="rect">
            <a:avLst/>
          </a:prstGeom>
          <a:noFill/>
        </p:spPr>
        <p:txBody>
          <a:bodyPr wrap="none" rtlCol="0">
            <a:spAutoFit/>
          </a:bodyPr>
          <a:lstStyle/>
          <a:p>
            <a:endParaRPr lang="en-US" dirty="0"/>
          </a:p>
        </p:txBody>
      </p:sp>
      <p:pic>
        <p:nvPicPr>
          <p:cNvPr id="6" name="Picture 5"/>
          <p:cNvPicPr>
            <a:picLocks noChangeAspect="1"/>
          </p:cNvPicPr>
          <p:nvPr/>
        </p:nvPicPr>
        <p:blipFill>
          <a:blip r:embed="rId2"/>
          <a:stretch>
            <a:fillRect/>
          </a:stretch>
        </p:blipFill>
        <p:spPr>
          <a:xfrm>
            <a:off x="1763710" y="1069360"/>
            <a:ext cx="10018713" cy="5235141"/>
          </a:xfrm>
          <a:prstGeom prst="rect">
            <a:avLst/>
          </a:prstGeom>
        </p:spPr>
      </p:pic>
    </p:spTree>
    <p:extLst>
      <p:ext uri="{BB962C8B-B14F-4D97-AF65-F5344CB8AC3E}">
        <p14:creationId xmlns:p14="http://schemas.microsoft.com/office/powerpoint/2010/main" val="53871951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136"/>
            <a:ext cx="10018713" cy="840624"/>
          </a:xfrm>
          <a:effectLst/>
        </p:spPr>
        <p:txBody>
          <a:bodyPr>
            <a:normAutofit/>
          </a:bodyPr>
          <a:lstStyle/>
          <a:p>
            <a:r>
              <a:rPr lang="en-US" b="1" dirty="0" smtClean="0">
                <a:solidFill>
                  <a:srgbClr val="8F0856"/>
                </a:solidFill>
              </a:rPr>
              <a:t>Docker &amp; Cloud Proposed Work</a:t>
            </a:r>
            <a:endParaRPr lang="en-US" b="1" dirty="0">
              <a:solidFill>
                <a:srgbClr val="8F0856"/>
              </a:solidFill>
            </a:endParaRPr>
          </a:p>
        </p:txBody>
      </p:sp>
      <p:sp>
        <p:nvSpPr>
          <p:cNvPr id="3" name="Content Placeholder 2"/>
          <p:cNvSpPr>
            <a:spLocks noGrp="1"/>
          </p:cNvSpPr>
          <p:nvPr>
            <p:ph idx="1"/>
          </p:nvPr>
        </p:nvSpPr>
        <p:spPr>
          <a:xfrm>
            <a:off x="1484310" y="840760"/>
            <a:ext cx="10136190" cy="4810740"/>
          </a:xfrm>
        </p:spPr>
        <p:txBody>
          <a:bodyPr>
            <a:normAutofit fontScale="92500" lnSpcReduction="20000"/>
          </a:bodyPr>
          <a:lstStyle/>
          <a:p>
            <a:pPr marL="0" indent="0">
              <a:buNone/>
            </a:pPr>
            <a:r>
              <a:rPr lang="en-US" dirty="0" smtClean="0"/>
              <a:t>With this proposal, we intend to leverage the DREAM research work to transition the ESGF operational system to be based on Docker, and optionally be deployed on the Cloud:</a:t>
            </a:r>
          </a:p>
          <a:p>
            <a:r>
              <a:rPr lang="en-US" dirty="0" smtClean="0"/>
              <a:t>Co-fund the architecture design and migration of the current shell installer functionality to Docker</a:t>
            </a:r>
          </a:p>
          <a:p>
            <a:r>
              <a:rPr lang="en-US" dirty="0" smtClean="0"/>
              <a:t>Possibly, use the new Python installer to build each Docker image, standalone</a:t>
            </a:r>
          </a:p>
          <a:p>
            <a:r>
              <a:rPr lang="en-US" dirty="0" smtClean="0"/>
              <a:t>Development of data migration tools (Solr metadata, THREDDS catalogs, Postgres database, CoG site data, </a:t>
            </a:r>
            <a:r>
              <a:rPr lang="is-IS" dirty="0" smtClean="0"/>
              <a:t>…)</a:t>
            </a:r>
          </a:p>
          <a:p>
            <a:r>
              <a:rPr lang="is-IS" dirty="0" smtClean="0"/>
              <a:t>Demonstration of new architecture for other BER science domains</a:t>
            </a:r>
          </a:p>
          <a:p>
            <a:r>
              <a:rPr lang="is-IS" dirty="0" smtClean="0"/>
              <a:t>Extensive documentation and training for ESGF node administrators, possibly code sprints and workshops</a:t>
            </a:r>
          </a:p>
          <a:p>
            <a:r>
              <a:rPr lang="is-IS" dirty="0" smtClean="0"/>
              <a:t>Estimated work: several FTEs across the federation to develop, test and operate the new infrastructure</a:t>
            </a:r>
            <a:endParaRPr lang="en-US" dirty="0" smtClean="0"/>
          </a:p>
        </p:txBody>
      </p:sp>
      <p:sp>
        <p:nvSpPr>
          <p:cNvPr id="5" name="TextBox 4"/>
          <p:cNvSpPr txBox="1"/>
          <p:nvPr/>
        </p:nvSpPr>
        <p:spPr>
          <a:xfrm>
            <a:off x="3300090" y="-107331"/>
            <a:ext cx="184666" cy="369332"/>
          </a:xfrm>
          <a:prstGeom prst="rect">
            <a:avLst/>
          </a:prstGeom>
          <a:noFill/>
        </p:spPr>
        <p:txBody>
          <a:bodyPr wrap="none" rtlCol="0">
            <a:spAutoFit/>
          </a:bodyPr>
          <a:lstStyle/>
          <a:p>
            <a:endParaRPr lang="en-US" dirty="0"/>
          </a:p>
        </p:txBody>
      </p:sp>
      <p:pic>
        <p:nvPicPr>
          <p:cNvPr id="6" name="Picture 5"/>
          <p:cNvPicPr>
            <a:picLocks noChangeAspect="1"/>
          </p:cNvPicPr>
          <p:nvPr/>
        </p:nvPicPr>
        <p:blipFill>
          <a:blip r:embed="rId2"/>
          <a:stretch>
            <a:fillRect/>
          </a:stretch>
        </p:blipFill>
        <p:spPr>
          <a:xfrm>
            <a:off x="4356100" y="5454649"/>
            <a:ext cx="4457700" cy="1314450"/>
          </a:xfrm>
          <a:prstGeom prst="rect">
            <a:avLst/>
          </a:prstGeom>
          <a:ln>
            <a:solidFill>
              <a:srgbClr val="000000"/>
            </a:solidFill>
          </a:ln>
        </p:spPr>
      </p:pic>
    </p:spTree>
    <p:extLst>
      <p:ext uri="{BB962C8B-B14F-4D97-AF65-F5344CB8AC3E}">
        <p14:creationId xmlns:p14="http://schemas.microsoft.com/office/powerpoint/2010/main" val="4677824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effectLst/>
        </p:spPr>
        <p:txBody>
          <a:bodyPr>
            <a:normAutofit/>
          </a:bodyPr>
          <a:lstStyle/>
          <a:p>
            <a:r>
              <a:rPr lang="en-US" b="1" dirty="0" smtClean="0">
                <a:solidFill>
                  <a:srgbClr val="8F0856"/>
                </a:solidFill>
              </a:rPr>
              <a:t>Background	- Limitations</a:t>
            </a:r>
            <a:endParaRPr lang="en-US" b="1" dirty="0">
              <a:solidFill>
                <a:srgbClr val="8F0856"/>
              </a:solidFill>
            </a:endParaRPr>
          </a:p>
        </p:txBody>
      </p:sp>
      <p:sp>
        <p:nvSpPr>
          <p:cNvPr id="3" name="Content Placeholder 2"/>
          <p:cNvSpPr>
            <a:spLocks noGrp="1"/>
          </p:cNvSpPr>
          <p:nvPr>
            <p:ph idx="1"/>
          </p:nvPr>
        </p:nvSpPr>
        <p:spPr>
          <a:xfrm>
            <a:off x="1357310" y="1879599"/>
            <a:ext cx="10018713" cy="3124201"/>
          </a:xfrm>
        </p:spPr>
        <p:txBody>
          <a:bodyPr>
            <a:normAutofit/>
          </a:bodyPr>
          <a:lstStyle/>
          <a:p>
            <a:pPr lvl="1"/>
            <a:r>
              <a:rPr lang="en-US" sz="2400" dirty="0"/>
              <a:t>The ESGF Installer is currently written as a collection of large, monolithic Bash scripts</a:t>
            </a:r>
          </a:p>
          <a:p>
            <a:pPr lvl="1"/>
            <a:r>
              <a:rPr lang="en-US" sz="2400" dirty="0"/>
              <a:t>The scripts lack any discernable structure and Bash’s arcane, symbol-based syntax makes maintenance difficult</a:t>
            </a:r>
          </a:p>
          <a:p>
            <a:pPr lvl="1"/>
            <a:r>
              <a:rPr lang="en-US" sz="2400" dirty="0"/>
              <a:t>There’s </a:t>
            </a:r>
            <a:r>
              <a:rPr lang="en-US" sz="2400" dirty="0" smtClean="0"/>
              <a:t>virtually </a:t>
            </a:r>
            <a:r>
              <a:rPr lang="en-US" sz="2400" dirty="0"/>
              <a:t>no automated testing implemented for the scripts.</a:t>
            </a:r>
          </a:p>
          <a:p>
            <a:endParaRPr lang="en-US" dirty="0"/>
          </a:p>
        </p:txBody>
      </p:sp>
    </p:spTree>
    <p:extLst>
      <p:ext uri="{BB962C8B-B14F-4D97-AF65-F5344CB8AC3E}">
        <p14:creationId xmlns:p14="http://schemas.microsoft.com/office/powerpoint/2010/main" val="16142378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effectLst/>
        </p:spPr>
        <p:txBody>
          <a:bodyPr/>
          <a:lstStyle/>
          <a:p>
            <a:r>
              <a:rPr lang="en-US" b="1" dirty="0">
                <a:solidFill>
                  <a:srgbClr val="8F0856"/>
                </a:solidFill>
              </a:rPr>
              <a:t>List of node administrators for Tier 1 sites </a:t>
            </a:r>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6080" y="1376516"/>
            <a:ext cx="11235172" cy="5152103"/>
          </a:xfrm>
        </p:spPr>
      </p:pic>
    </p:spTree>
    <p:extLst>
      <p:ext uri="{BB962C8B-B14F-4D97-AF65-F5344CB8AC3E}">
        <p14:creationId xmlns:p14="http://schemas.microsoft.com/office/powerpoint/2010/main" val="17257359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effectLst/>
        </p:spPr>
        <p:txBody>
          <a:bodyPr/>
          <a:lstStyle/>
          <a:p>
            <a:r>
              <a:rPr lang="en-US" b="1" dirty="0" smtClean="0">
                <a:solidFill>
                  <a:srgbClr val="8F0856"/>
                </a:solidFill>
              </a:rPr>
              <a:t>Supported hardware and operating systems </a:t>
            </a:r>
            <a:endParaRPr lang="en-US" b="1" dirty="0">
              <a:solidFill>
                <a:srgbClr val="8F0856"/>
              </a:solidFill>
            </a:endParaRPr>
          </a:p>
        </p:txBody>
      </p:sp>
      <p:sp>
        <p:nvSpPr>
          <p:cNvPr id="3" name="Content Placeholder 2"/>
          <p:cNvSpPr>
            <a:spLocks noGrp="1"/>
          </p:cNvSpPr>
          <p:nvPr>
            <p:ph idx="1"/>
          </p:nvPr>
        </p:nvSpPr>
        <p:spPr>
          <a:xfrm>
            <a:off x="1357310" y="1257434"/>
            <a:ext cx="10018713" cy="3124201"/>
          </a:xfrm>
        </p:spPr>
        <p:txBody>
          <a:bodyPr/>
          <a:lstStyle/>
          <a:p>
            <a:r>
              <a:rPr lang="en-US" dirty="0"/>
              <a:t>The </a:t>
            </a:r>
            <a:r>
              <a:rPr lang="en-US" dirty="0" smtClean="0"/>
              <a:t>ESGF software </a:t>
            </a:r>
            <a:r>
              <a:rPr lang="en-US" dirty="0"/>
              <a:t>stack currently runs on </a:t>
            </a:r>
            <a:r>
              <a:rPr lang="en-US" dirty="0" smtClean="0"/>
              <a:t>any hardware server </a:t>
            </a:r>
            <a:r>
              <a:rPr lang="en-US" dirty="0"/>
              <a:t>that </a:t>
            </a:r>
            <a:r>
              <a:rPr lang="en-US" dirty="0" smtClean="0"/>
              <a:t>supports Red Hat</a:t>
            </a:r>
            <a:r>
              <a:rPr lang="en-US" b="1" dirty="0" smtClean="0"/>
              <a:t>®</a:t>
            </a:r>
            <a:r>
              <a:rPr lang="en-US" dirty="0" smtClean="0"/>
              <a:t> </a:t>
            </a:r>
            <a:r>
              <a:rPr lang="en-US" dirty="0"/>
              <a:t>Enterprise Linux (RHEL) </a:t>
            </a:r>
            <a:r>
              <a:rPr lang="en-US" dirty="0" smtClean="0"/>
              <a:t>6.x or CentOS 6.x operating systems</a:t>
            </a:r>
          </a:p>
          <a:p>
            <a:pPr lvl="1"/>
            <a:r>
              <a:rPr lang="en-US" dirty="0" smtClean="0"/>
              <a:t>At LLNL, we have several ESGF nodes running on 16-Quad Core Dell computers</a:t>
            </a:r>
            <a:endParaRPr lang="en-US" dirty="0"/>
          </a:p>
          <a:p>
            <a:r>
              <a:rPr lang="en-US" dirty="0" smtClean="0"/>
              <a:t>The ESGF Software stack is written primarily in Python, Java, and Bash </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73066" y="4193113"/>
            <a:ext cx="4297680" cy="1668935"/>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27210" y="4193113"/>
            <a:ext cx="4297680" cy="1668935"/>
          </a:xfrm>
          <a:prstGeom prst="rect">
            <a:avLst/>
          </a:prstGeom>
        </p:spPr>
      </p:pic>
    </p:spTree>
    <p:extLst>
      <p:ext uri="{BB962C8B-B14F-4D97-AF65-F5344CB8AC3E}">
        <p14:creationId xmlns:p14="http://schemas.microsoft.com/office/powerpoint/2010/main" val="5148266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effectLst/>
        </p:spPr>
        <p:txBody>
          <a:bodyPr/>
          <a:lstStyle/>
          <a:p>
            <a:r>
              <a:rPr lang="en-US" b="1" dirty="0">
                <a:solidFill>
                  <a:srgbClr val="8F0856"/>
                </a:solidFill>
              </a:rPr>
              <a:t>ESGF Installer R</a:t>
            </a:r>
            <a:r>
              <a:rPr lang="en-US" b="1" dirty="0" smtClean="0">
                <a:solidFill>
                  <a:srgbClr val="8F0856"/>
                </a:solidFill>
              </a:rPr>
              <a:t>oadmap</a:t>
            </a:r>
            <a:endParaRPr lang="en-US" dirty="0">
              <a:solidFill>
                <a:srgbClr val="8F0856"/>
              </a:solidFill>
            </a:endParaRPr>
          </a:p>
        </p:txBody>
      </p:sp>
      <p:sp>
        <p:nvSpPr>
          <p:cNvPr id="3" name="Content Placeholder 2"/>
          <p:cNvSpPr>
            <a:spLocks noGrp="1"/>
          </p:cNvSpPr>
          <p:nvPr>
            <p:ph idx="1"/>
          </p:nvPr>
        </p:nvSpPr>
        <p:spPr>
          <a:xfrm>
            <a:off x="1484309" y="1600199"/>
            <a:ext cx="10018713" cy="3124201"/>
          </a:xfrm>
        </p:spPr>
        <p:txBody>
          <a:bodyPr/>
          <a:lstStyle/>
          <a:p>
            <a:r>
              <a:rPr lang="en-US" dirty="0"/>
              <a:t>Switch to RPM-based installation for Tomcat component</a:t>
            </a:r>
          </a:p>
          <a:p>
            <a:r>
              <a:rPr lang="en-US" dirty="0"/>
              <a:t>Develop new Python-based script for ESGF Installation</a:t>
            </a:r>
          </a:p>
          <a:p>
            <a:r>
              <a:rPr lang="en-US" dirty="0" err="1"/>
              <a:t>Dockerize</a:t>
            </a:r>
            <a:r>
              <a:rPr lang="en-US" dirty="0"/>
              <a:t> data node stack</a:t>
            </a:r>
          </a:p>
          <a:p>
            <a:r>
              <a:rPr lang="en-US" dirty="0"/>
              <a:t>Implement continuous integration using existing continuous build workflow and </a:t>
            </a:r>
            <a:r>
              <a:rPr lang="en-US" dirty="0" smtClean="0"/>
              <a:t>infrastructure</a:t>
            </a:r>
            <a:endParaRPr lang="en-US" dirty="0"/>
          </a:p>
        </p:txBody>
      </p:sp>
    </p:spTree>
    <p:extLst>
      <p:ext uri="{BB962C8B-B14F-4D97-AF65-F5344CB8AC3E}">
        <p14:creationId xmlns:p14="http://schemas.microsoft.com/office/powerpoint/2010/main" val="15669837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effectLst/>
        </p:spPr>
        <p:txBody>
          <a:bodyPr/>
          <a:lstStyle/>
          <a:p>
            <a:r>
              <a:rPr lang="en-US" b="1" dirty="0" smtClean="0">
                <a:solidFill>
                  <a:srgbClr val="8F0856"/>
                </a:solidFill>
              </a:rPr>
              <a:t>ESGF Installer </a:t>
            </a:r>
            <a:r>
              <a:rPr lang="en-US" b="1" dirty="0">
                <a:solidFill>
                  <a:srgbClr val="8F0856"/>
                </a:solidFill>
              </a:rPr>
              <a:t>R</a:t>
            </a:r>
            <a:r>
              <a:rPr lang="en-US" b="1" dirty="0" smtClean="0">
                <a:solidFill>
                  <a:srgbClr val="8F0856"/>
                </a:solidFill>
              </a:rPr>
              <a:t>epository</a:t>
            </a:r>
            <a:endParaRPr lang="en-US" b="1" dirty="0">
              <a:solidFill>
                <a:srgbClr val="8F0856"/>
              </a:solidFill>
            </a:endParaRPr>
          </a:p>
        </p:txBody>
      </p:sp>
      <p:sp>
        <p:nvSpPr>
          <p:cNvPr id="3" name="Content Placeholder 2"/>
          <p:cNvSpPr>
            <a:spLocks noGrp="1"/>
          </p:cNvSpPr>
          <p:nvPr>
            <p:ph idx="1"/>
          </p:nvPr>
        </p:nvSpPr>
        <p:spPr/>
        <p:txBody>
          <a:bodyPr>
            <a:normAutofit/>
          </a:bodyPr>
          <a:lstStyle/>
          <a:p>
            <a:r>
              <a:rPr lang="en-US" dirty="0" smtClean="0"/>
              <a:t>The ESGF Installer repo is hosted on GitHub and can </a:t>
            </a:r>
            <a:r>
              <a:rPr lang="en-US" dirty="0"/>
              <a:t>be found at </a:t>
            </a:r>
            <a:r>
              <a:rPr lang="en-US" dirty="0">
                <a:hlinkClick r:id="rId3"/>
              </a:rPr>
              <a:t>https://</a:t>
            </a:r>
            <a:r>
              <a:rPr lang="en-US" dirty="0" smtClean="0">
                <a:hlinkClick r:id="rId3"/>
              </a:rPr>
              <a:t>github.com/ESGF/esgf-installer</a:t>
            </a:r>
            <a:endParaRPr lang="en-US" dirty="0" smtClean="0"/>
          </a:p>
          <a:p>
            <a:r>
              <a:rPr lang="en-US" dirty="0" smtClean="0"/>
              <a:t>There are several dependencies for the Installer that are fetched from pip, </a:t>
            </a:r>
            <a:r>
              <a:rPr lang="en-US" dirty="0" err="1" smtClean="0"/>
              <a:t>conda</a:t>
            </a:r>
            <a:r>
              <a:rPr lang="en-US" dirty="0" smtClean="0"/>
              <a:t>, yum, and other GitHub repositories</a:t>
            </a:r>
          </a:p>
          <a:p>
            <a:r>
              <a:rPr lang="en-US" dirty="0" smtClean="0"/>
              <a:t>The ESGF </a:t>
            </a:r>
            <a:r>
              <a:rPr lang="en-US" dirty="0"/>
              <a:t>Installation Working Team Release notes and roadmaps can be found at </a:t>
            </a:r>
            <a:r>
              <a:rPr lang="en-US" dirty="0">
                <a:hlinkClick r:id="rId4"/>
              </a:rPr>
              <a:t>https://</a:t>
            </a:r>
            <a:r>
              <a:rPr lang="en-US" dirty="0" smtClean="0">
                <a:hlinkClick r:id="rId4"/>
              </a:rPr>
              <a:t>acme-climate.atlassian.net/wiki/pages/viewpage.action?pageId=3998241</a:t>
            </a:r>
            <a:endParaRPr lang="en-US" dirty="0" smtClean="0"/>
          </a:p>
        </p:txBody>
      </p:sp>
    </p:spTree>
    <p:extLst>
      <p:ext uri="{BB962C8B-B14F-4D97-AF65-F5344CB8AC3E}">
        <p14:creationId xmlns:p14="http://schemas.microsoft.com/office/powerpoint/2010/main" val="48576703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2" y="101600"/>
            <a:ext cx="10018713" cy="1164211"/>
          </a:xfrm>
          <a:effectLst/>
        </p:spPr>
        <p:txBody>
          <a:bodyPr/>
          <a:lstStyle/>
          <a:p>
            <a:r>
              <a:rPr lang="en-US" b="1" dirty="0" smtClean="0">
                <a:solidFill>
                  <a:srgbClr val="8F0856"/>
                </a:solidFill>
              </a:rPr>
              <a:t>ESGF Installation </a:t>
            </a:r>
            <a:r>
              <a:rPr lang="en-US" b="1" dirty="0">
                <a:solidFill>
                  <a:srgbClr val="8F0856"/>
                </a:solidFill>
              </a:rPr>
              <a:t>P</a:t>
            </a:r>
            <a:r>
              <a:rPr lang="en-US" b="1" dirty="0" smtClean="0">
                <a:solidFill>
                  <a:srgbClr val="8F0856"/>
                </a:solidFill>
              </a:rPr>
              <a:t>rocess</a:t>
            </a:r>
            <a:endParaRPr lang="en-US" b="1" dirty="0">
              <a:solidFill>
                <a:srgbClr val="8F0856"/>
              </a:solidFill>
            </a:endParaRPr>
          </a:p>
        </p:txBody>
      </p:sp>
      <p:sp>
        <p:nvSpPr>
          <p:cNvPr id="3" name="Content Placeholder 2"/>
          <p:cNvSpPr>
            <a:spLocks noGrp="1"/>
          </p:cNvSpPr>
          <p:nvPr>
            <p:ph sz="half" idx="1"/>
          </p:nvPr>
        </p:nvSpPr>
        <p:spPr>
          <a:xfrm>
            <a:off x="1484312" y="1075311"/>
            <a:ext cx="5580063" cy="5638976"/>
          </a:xfrm>
        </p:spPr>
        <p:txBody>
          <a:bodyPr>
            <a:noAutofit/>
          </a:bodyPr>
          <a:lstStyle/>
          <a:p>
            <a:r>
              <a:rPr lang="en-US" sz="2300" dirty="0" smtClean="0"/>
              <a:t>A step-by-step guide for installing the </a:t>
            </a:r>
            <a:r>
              <a:rPr lang="en-US" sz="2300" dirty="0"/>
              <a:t>ESGF software stack can be found at </a:t>
            </a:r>
            <a:r>
              <a:rPr lang="en-US" sz="2300" dirty="0">
                <a:hlinkClick r:id="rId3"/>
              </a:rPr>
              <a:t>https://</a:t>
            </a:r>
            <a:r>
              <a:rPr lang="en-US" sz="2300" dirty="0" smtClean="0">
                <a:hlinkClick r:id="rId3"/>
              </a:rPr>
              <a:t>github.com/ESGF/esgf-installer/wiki</a:t>
            </a:r>
            <a:endParaRPr lang="en-US" sz="2300" dirty="0" smtClean="0"/>
          </a:p>
          <a:p>
            <a:r>
              <a:rPr lang="en-US" sz="2300" dirty="0" smtClean="0"/>
              <a:t>The installer is a command line interface that asks the user for configuration input throughout the installation process</a:t>
            </a:r>
          </a:p>
          <a:p>
            <a:r>
              <a:rPr lang="en-US" sz="2300" dirty="0" smtClean="0"/>
              <a:t>There is also an “</a:t>
            </a:r>
            <a:r>
              <a:rPr lang="en-US" sz="2300" dirty="0" err="1" smtClean="0"/>
              <a:t>autoinstaller</a:t>
            </a:r>
            <a:r>
              <a:rPr lang="en-US" sz="2300" dirty="0" smtClean="0"/>
              <a:t>” that allows the user to give all the configuration input upfront before starting the installation process</a:t>
            </a:r>
          </a:p>
          <a:p>
            <a:r>
              <a:rPr lang="en-US" sz="2300" dirty="0" smtClean="0"/>
              <a:t>The installer can be ran to completion in about 45 minutes for an experienced user</a:t>
            </a:r>
          </a:p>
        </p:txBody>
      </p:sp>
      <p:pic>
        <p:nvPicPr>
          <p:cNvPr id="7" name="Content Placeholder 6"/>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7315200" y="1075311"/>
            <a:ext cx="3937000" cy="5638976"/>
          </a:xfr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01175897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289862"/>
            <a:ext cx="10018713" cy="1197976"/>
          </a:xfrm>
          <a:effectLst/>
        </p:spPr>
        <p:txBody>
          <a:bodyPr>
            <a:normAutofit/>
          </a:bodyPr>
          <a:lstStyle/>
          <a:p>
            <a:r>
              <a:rPr lang="en-US" b="1" dirty="0">
                <a:solidFill>
                  <a:srgbClr val="8F0856"/>
                </a:solidFill>
              </a:rPr>
              <a:t>ESGF Release Process</a:t>
            </a:r>
          </a:p>
        </p:txBody>
      </p:sp>
      <p:sp>
        <p:nvSpPr>
          <p:cNvPr id="7" name="Right Arrow 6"/>
          <p:cNvSpPr/>
          <p:nvPr/>
        </p:nvSpPr>
        <p:spPr>
          <a:xfrm rot="5400000">
            <a:off x="4418725" y="4053213"/>
            <a:ext cx="754464"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p:cNvGrpSpPr/>
          <p:nvPr/>
        </p:nvGrpSpPr>
        <p:grpSpPr>
          <a:xfrm>
            <a:off x="3423623" y="1368384"/>
            <a:ext cx="2811133" cy="2252512"/>
            <a:chOff x="2183500" y="1409855"/>
            <a:chExt cx="3801372" cy="2252512"/>
          </a:xfrm>
        </p:grpSpPr>
        <p:sp>
          <p:nvSpPr>
            <p:cNvPr id="6" name="Rectangle 5"/>
            <p:cNvSpPr/>
            <p:nvPr/>
          </p:nvSpPr>
          <p:spPr>
            <a:xfrm>
              <a:off x="2975675" y="1409855"/>
              <a:ext cx="2231756" cy="914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ysClr val="windowText" lastClr="000000"/>
                  </a:solidFill>
                </a:rPr>
                <a:t>Active development</a:t>
              </a:r>
              <a:endParaRPr lang="en-US" dirty="0">
                <a:solidFill>
                  <a:sysClr val="windowText" lastClr="000000"/>
                </a:solidFill>
              </a:endParaRPr>
            </a:p>
          </p:txBody>
        </p:sp>
        <p:sp>
          <p:nvSpPr>
            <p:cNvPr id="9" name="Rectangle 8"/>
            <p:cNvSpPr/>
            <p:nvPr/>
          </p:nvSpPr>
          <p:spPr>
            <a:xfrm>
              <a:off x="2923369" y="2747967"/>
              <a:ext cx="2231756" cy="914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ysClr val="windowText" lastClr="000000"/>
                  </a:solidFill>
                </a:rPr>
                <a:t>Cut development release</a:t>
              </a:r>
              <a:endParaRPr lang="en-US" dirty="0">
                <a:solidFill>
                  <a:sysClr val="windowText" lastClr="000000"/>
                </a:solidFill>
              </a:endParaRPr>
            </a:p>
          </p:txBody>
        </p:sp>
        <p:sp>
          <p:nvSpPr>
            <p:cNvPr id="10" name="Circular Arrow 9"/>
            <p:cNvSpPr/>
            <p:nvPr/>
          </p:nvSpPr>
          <p:spPr>
            <a:xfrm rot="5400000">
              <a:off x="4845746" y="1895105"/>
              <a:ext cx="960895" cy="1317356"/>
            </a:xfrm>
            <a:prstGeom prst="circular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Circular Arrow 10"/>
            <p:cNvSpPr/>
            <p:nvPr/>
          </p:nvSpPr>
          <p:spPr>
            <a:xfrm rot="16200000">
              <a:off x="2361730" y="1895105"/>
              <a:ext cx="960895" cy="1317356"/>
            </a:xfrm>
            <a:prstGeom prst="circular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13" name="Rectangle 12"/>
          <p:cNvSpPr/>
          <p:nvPr/>
        </p:nvSpPr>
        <p:spPr>
          <a:xfrm>
            <a:off x="1212542" y="1368384"/>
            <a:ext cx="1534333" cy="914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ysClr val="windowText" lastClr="000000"/>
                </a:solidFill>
              </a:rPr>
              <a:t>Create feature list</a:t>
            </a:r>
            <a:endParaRPr lang="en-US" dirty="0">
              <a:solidFill>
                <a:sysClr val="windowText" lastClr="000000"/>
              </a:solidFill>
            </a:endParaRPr>
          </a:p>
        </p:txBody>
      </p:sp>
      <p:sp>
        <p:nvSpPr>
          <p:cNvPr id="14" name="Right Arrow 13"/>
          <p:cNvSpPr/>
          <p:nvPr/>
        </p:nvSpPr>
        <p:spPr>
          <a:xfrm>
            <a:off x="3034250" y="1408421"/>
            <a:ext cx="687815"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4194306" y="4926498"/>
            <a:ext cx="1203301" cy="914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ysClr val="windowText" lastClr="000000"/>
                </a:solidFill>
              </a:rPr>
              <a:t>Code freeze</a:t>
            </a:r>
            <a:endParaRPr lang="en-US" dirty="0">
              <a:solidFill>
                <a:sysClr val="windowText" lastClr="000000"/>
              </a:solidFill>
            </a:endParaRPr>
          </a:p>
        </p:txBody>
      </p:sp>
      <p:sp>
        <p:nvSpPr>
          <p:cNvPr id="18" name="Rectangle 17"/>
          <p:cNvSpPr/>
          <p:nvPr/>
        </p:nvSpPr>
        <p:spPr>
          <a:xfrm>
            <a:off x="6107937" y="4937628"/>
            <a:ext cx="1437762" cy="914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ysClr val="windowText" lastClr="000000"/>
                </a:solidFill>
              </a:rPr>
              <a:t>Test federation</a:t>
            </a:r>
            <a:endParaRPr lang="en-US" dirty="0">
              <a:solidFill>
                <a:sysClr val="windowText" lastClr="000000"/>
              </a:solidFill>
            </a:endParaRPr>
          </a:p>
        </p:txBody>
      </p:sp>
      <p:sp>
        <p:nvSpPr>
          <p:cNvPr id="19" name="Right Arrow 18"/>
          <p:cNvSpPr/>
          <p:nvPr/>
        </p:nvSpPr>
        <p:spPr>
          <a:xfrm>
            <a:off x="7828941" y="5124440"/>
            <a:ext cx="4940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10556211" y="4937628"/>
            <a:ext cx="1534333" cy="914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ysClr val="windowText" lastClr="000000"/>
                </a:solidFill>
              </a:rPr>
              <a:t>Production</a:t>
            </a:r>
            <a:endParaRPr lang="en-US" dirty="0">
              <a:solidFill>
                <a:sysClr val="windowText" lastClr="000000"/>
              </a:solidFill>
            </a:endParaRPr>
          </a:p>
        </p:txBody>
      </p:sp>
      <p:sp>
        <p:nvSpPr>
          <p:cNvPr id="25" name="Rectangle 24"/>
          <p:cNvSpPr/>
          <p:nvPr/>
        </p:nvSpPr>
        <p:spPr>
          <a:xfrm>
            <a:off x="8485945" y="4937628"/>
            <a:ext cx="1339461" cy="914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solidFill>
                  <a:sysClr val="windowText" lastClr="000000"/>
                </a:solidFill>
              </a:rPr>
              <a:t>Security scans</a:t>
            </a:r>
            <a:endParaRPr lang="en-US" dirty="0">
              <a:solidFill>
                <a:sysClr val="windowText" lastClr="000000"/>
              </a:solidFill>
            </a:endParaRPr>
          </a:p>
        </p:txBody>
      </p:sp>
      <p:sp>
        <p:nvSpPr>
          <p:cNvPr id="26" name="Right Arrow 25"/>
          <p:cNvSpPr/>
          <p:nvPr/>
        </p:nvSpPr>
        <p:spPr>
          <a:xfrm>
            <a:off x="5494573" y="5124440"/>
            <a:ext cx="4940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ight Arrow 26"/>
          <p:cNvSpPr/>
          <p:nvPr/>
        </p:nvSpPr>
        <p:spPr>
          <a:xfrm>
            <a:off x="9943804" y="5124440"/>
            <a:ext cx="4940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836250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Parallax</Template>
  <TotalTime>36822</TotalTime>
  <Words>1897</Words>
  <Application>Microsoft Macintosh PowerPoint</Application>
  <PresentationFormat>Widescreen</PresentationFormat>
  <Paragraphs>269</Paragraphs>
  <Slides>23</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Calibri</vt:lpstr>
      <vt:lpstr>Corbel</vt:lpstr>
      <vt:lpstr>Times New Roman</vt:lpstr>
      <vt:lpstr>Arial</vt:lpstr>
      <vt:lpstr>Parallax</vt:lpstr>
      <vt:lpstr>ESGF Installer Python Conversion</vt:lpstr>
      <vt:lpstr>Background </vt:lpstr>
      <vt:lpstr>Background - Limitations</vt:lpstr>
      <vt:lpstr>List of node administrators for Tier 1 sites </vt:lpstr>
      <vt:lpstr>Supported hardware and operating systems </vt:lpstr>
      <vt:lpstr>ESGF Installer Roadmap</vt:lpstr>
      <vt:lpstr>ESGF Installer Repository</vt:lpstr>
      <vt:lpstr>ESGF Installation Process</vt:lpstr>
      <vt:lpstr>ESGF Release Process</vt:lpstr>
      <vt:lpstr>ESGF Release Process</vt:lpstr>
      <vt:lpstr>Testing and Security</vt:lpstr>
      <vt:lpstr>Proposed Python Solution</vt:lpstr>
      <vt:lpstr>Implementation Details</vt:lpstr>
      <vt:lpstr>UML Diagram of Redesigned ESGF Installer</vt:lpstr>
      <vt:lpstr>Pros and Cons</vt:lpstr>
      <vt:lpstr>Current Status</vt:lpstr>
      <vt:lpstr>Future Work</vt:lpstr>
      <vt:lpstr>Docker and Cloud Motivation</vt:lpstr>
      <vt:lpstr>Docker Overview</vt:lpstr>
      <vt:lpstr>Using Docker for ESGF: pros and cons</vt:lpstr>
      <vt:lpstr>Prototype ESGF Docker Architecture (1)</vt:lpstr>
      <vt:lpstr>Prototype ESGF Docker Architecture (2)</vt:lpstr>
      <vt:lpstr>Docker &amp; Cloud Proposed Work</vt:lpstr>
    </vt:vector>
  </TitlesOfParts>
  <Company/>
  <LinksUpToDate>false</LinksUpToDate>
  <SharedDoc>false</SharedDoc>
  <HyperlinksChanged>false</HyperlinksChanged>
  <AppVersion>15.0034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Dean Williams</dc:creator>
  <cp:lastModifiedBy>Williams, Dean N.</cp:lastModifiedBy>
  <cp:revision>421</cp:revision>
  <dcterms:created xsi:type="dcterms:W3CDTF">2017-04-12T15:43:38Z</dcterms:created>
  <dcterms:modified xsi:type="dcterms:W3CDTF">2017-06-05T18:07:12Z</dcterms:modified>
</cp:coreProperties>
</file>

<file path=docProps/thumbnail.jpeg>
</file>